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8" r:id="rId1"/>
  </p:sldMasterIdLst>
  <p:notesMasterIdLst>
    <p:notesMasterId r:id="rId59"/>
  </p:notesMasterIdLst>
  <p:sldIdLst>
    <p:sldId id="256" r:id="rId2"/>
    <p:sldId id="257" r:id="rId3"/>
    <p:sldId id="259" r:id="rId4"/>
    <p:sldId id="284" r:id="rId5"/>
    <p:sldId id="286" r:id="rId6"/>
    <p:sldId id="341" r:id="rId7"/>
    <p:sldId id="287" r:id="rId8"/>
    <p:sldId id="342" r:id="rId9"/>
    <p:sldId id="343" r:id="rId10"/>
    <p:sldId id="344" r:id="rId11"/>
    <p:sldId id="346" r:id="rId12"/>
    <p:sldId id="347" r:id="rId13"/>
    <p:sldId id="348" r:id="rId14"/>
    <p:sldId id="349" r:id="rId15"/>
    <p:sldId id="350" r:id="rId16"/>
    <p:sldId id="351" r:id="rId17"/>
    <p:sldId id="352" r:id="rId18"/>
    <p:sldId id="353" r:id="rId19"/>
    <p:sldId id="354" r:id="rId20"/>
    <p:sldId id="355" r:id="rId21"/>
    <p:sldId id="383" r:id="rId22"/>
    <p:sldId id="356" r:id="rId23"/>
    <p:sldId id="357" r:id="rId24"/>
    <p:sldId id="358" r:id="rId25"/>
    <p:sldId id="307" r:id="rId26"/>
    <p:sldId id="308" r:id="rId27"/>
    <p:sldId id="359" r:id="rId28"/>
    <p:sldId id="382" r:id="rId29"/>
    <p:sldId id="310" r:id="rId30"/>
    <p:sldId id="371" r:id="rId31"/>
    <p:sldId id="311" r:id="rId32"/>
    <p:sldId id="360" r:id="rId33"/>
    <p:sldId id="312" r:id="rId34"/>
    <p:sldId id="362" r:id="rId35"/>
    <p:sldId id="363" r:id="rId36"/>
    <p:sldId id="364" r:id="rId37"/>
    <p:sldId id="365" r:id="rId38"/>
    <p:sldId id="366" r:id="rId39"/>
    <p:sldId id="367" r:id="rId40"/>
    <p:sldId id="313" r:id="rId41"/>
    <p:sldId id="368" r:id="rId42"/>
    <p:sldId id="315" r:id="rId43"/>
    <p:sldId id="369" r:id="rId44"/>
    <p:sldId id="384" r:id="rId45"/>
    <p:sldId id="370" r:id="rId46"/>
    <p:sldId id="317" r:id="rId47"/>
    <p:sldId id="372" r:id="rId48"/>
    <p:sldId id="373" r:id="rId49"/>
    <p:sldId id="374" r:id="rId50"/>
    <p:sldId id="375" r:id="rId51"/>
    <p:sldId id="376" r:id="rId52"/>
    <p:sldId id="377" r:id="rId53"/>
    <p:sldId id="378" r:id="rId54"/>
    <p:sldId id="379" r:id="rId55"/>
    <p:sldId id="385" r:id="rId56"/>
    <p:sldId id="380" r:id="rId57"/>
    <p:sldId id="381" r:id="rId58"/>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3727F"/>
    <a:srgbClr val="666666"/>
    <a:srgbClr val="ED3A53"/>
    <a:srgbClr val="2F86C5"/>
    <a:srgbClr val="F4963D"/>
    <a:srgbClr val="7ECE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3D02D3D4-54F4-4957-BB5D-E1FEF08D5BC2}">
  <a:tblStyle styleId="{3D02D3D4-54F4-4957-BB5D-E1FEF08D5BC2}"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24"/>
    <p:restoredTop sz="93931" autoAdjust="0"/>
  </p:normalViewPr>
  <p:slideViewPr>
    <p:cSldViewPr snapToGrid="0" snapToObjects="1">
      <p:cViewPr>
        <p:scale>
          <a:sx n="66" d="100"/>
          <a:sy n="66" d="100"/>
        </p:scale>
        <p:origin x="-2050" y="-355"/>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image" Target="../media/image16.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image" Target="../media/image19.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image" Target="../media/image19.emf"/></Relationships>
</file>

<file path=ppt/media/image1.tiff>
</file>

<file path=ppt/media/image10.png>
</file>

<file path=ppt/media/image11.png>
</file>

<file path=ppt/media/image15.png>
</file>

<file path=ppt/media/image19.png>
</file>

<file path=ppt/media/image28.png>
</file>

<file path=ppt/media/image29.png>
</file>

<file path=ppt/media/image3.png>
</file>

<file path=ppt/media/image3.tiff>
</file>

<file path=ppt/media/image30.png>
</file>

<file path=ppt/media/image4.png>
</file>

<file path=ppt/media/image4.tiff>
</file>

<file path=ppt/media/image5.tiff>
</file>

<file path=ppt/media/image6.png>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80356982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rtl="0"/>
            <a:endParaRPr lang="en-US" dirty="0"/>
          </a:p>
        </p:txBody>
      </p:sp>
    </p:spTree>
    <p:extLst>
      <p:ext uri="{BB962C8B-B14F-4D97-AF65-F5344CB8AC3E}">
        <p14:creationId xmlns:p14="http://schemas.microsoft.com/office/powerpoint/2010/main" val="5749664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721425" y="3785246"/>
            <a:ext cx="5216699" cy="1546500"/>
          </a:xfrm>
          <a:prstGeom prst="rect">
            <a:avLst/>
          </a:prstGeom>
        </p:spPr>
        <p:txBody>
          <a:bodyPr lIns="91425" tIns="91425" rIns="91425" bIns="91425" anchor="t" anchorCtr="0"/>
          <a:lstStyle>
            <a:lvl1pPr lvl="0">
              <a:spcBef>
                <a:spcPts val="0"/>
              </a:spcBef>
              <a:buClr>
                <a:srgbClr val="2185C5"/>
              </a:buClr>
              <a:buSzPct val="100000"/>
              <a:defRPr sz="4800">
                <a:solidFill>
                  <a:srgbClr val="2185C5"/>
                </a:solidFill>
                <a:latin typeface="Century Gothic" charset="0"/>
                <a:ea typeface="Century Gothic" charset="0"/>
                <a:cs typeface="Century Gothic" charset="0"/>
              </a:defRPr>
            </a:lvl1pPr>
            <a:lvl2pPr lvl="1">
              <a:spcBef>
                <a:spcPts val="0"/>
              </a:spcBef>
              <a:buClr>
                <a:srgbClr val="2185C5"/>
              </a:buClr>
              <a:buSzPct val="100000"/>
              <a:defRPr sz="4800">
                <a:solidFill>
                  <a:srgbClr val="2185C5"/>
                </a:solidFill>
              </a:defRPr>
            </a:lvl2pPr>
            <a:lvl3pPr lvl="2">
              <a:spcBef>
                <a:spcPts val="0"/>
              </a:spcBef>
              <a:buClr>
                <a:srgbClr val="2185C5"/>
              </a:buClr>
              <a:buSzPct val="100000"/>
              <a:defRPr sz="4800">
                <a:solidFill>
                  <a:srgbClr val="2185C5"/>
                </a:solidFill>
              </a:defRPr>
            </a:lvl3pPr>
            <a:lvl4pPr lvl="3">
              <a:spcBef>
                <a:spcPts val="0"/>
              </a:spcBef>
              <a:buClr>
                <a:srgbClr val="2185C5"/>
              </a:buClr>
              <a:buSzPct val="100000"/>
              <a:defRPr sz="4800">
                <a:solidFill>
                  <a:srgbClr val="2185C5"/>
                </a:solidFill>
              </a:defRPr>
            </a:lvl4pPr>
            <a:lvl5pPr lvl="4">
              <a:spcBef>
                <a:spcPts val="0"/>
              </a:spcBef>
              <a:buClr>
                <a:srgbClr val="2185C5"/>
              </a:buClr>
              <a:buSzPct val="100000"/>
              <a:defRPr sz="4800">
                <a:solidFill>
                  <a:srgbClr val="2185C5"/>
                </a:solidFill>
              </a:defRPr>
            </a:lvl5pPr>
            <a:lvl6pPr lvl="5">
              <a:spcBef>
                <a:spcPts val="0"/>
              </a:spcBef>
              <a:buClr>
                <a:srgbClr val="2185C5"/>
              </a:buClr>
              <a:buSzPct val="100000"/>
              <a:defRPr sz="4800">
                <a:solidFill>
                  <a:srgbClr val="2185C5"/>
                </a:solidFill>
              </a:defRPr>
            </a:lvl6pPr>
            <a:lvl7pPr lvl="6">
              <a:spcBef>
                <a:spcPts val="0"/>
              </a:spcBef>
              <a:buClr>
                <a:srgbClr val="2185C5"/>
              </a:buClr>
              <a:buSzPct val="100000"/>
              <a:defRPr sz="4800">
                <a:solidFill>
                  <a:srgbClr val="2185C5"/>
                </a:solidFill>
              </a:defRPr>
            </a:lvl7pPr>
            <a:lvl8pPr lvl="7">
              <a:spcBef>
                <a:spcPts val="0"/>
              </a:spcBef>
              <a:buClr>
                <a:srgbClr val="2185C5"/>
              </a:buClr>
              <a:buSzPct val="100000"/>
              <a:defRPr sz="4800">
                <a:solidFill>
                  <a:srgbClr val="2185C5"/>
                </a:solidFill>
              </a:defRPr>
            </a:lvl8pPr>
            <a:lvl9pPr lvl="8">
              <a:spcBef>
                <a:spcPts val="0"/>
              </a:spcBef>
              <a:buClr>
                <a:srgbClr val="2185C5"/>
              </a:buClr>
              <a:buSzPct val="100000"/>
              <a:defRPr sz="4800">
                <a:solidFill>
                  <a:srgbClr val="2185C5"/>
                </a:solidFill>
              </a:defRPr>
            </a:lvl9pPr>
          </a:lstStyle>
          <a:p>
            <a:r>
              <a:rPr lang="en-US"/>
              <a:t>Click to edit Master title style</a:t>
            </a:r>
            <a:endParaRPr dirty="0"/>
          </a:p>
        </p:txBody>
      </p:sp>
      <p:sp>
        <p:nvSpPr>
          <p:cNvPr id="10" name="Shape 10"/>
          <p:cNvSpPr/>
          <p:nvPr/>
        </p:nvSpPr>
        <p:spPr>
          <a:xfrm>
            <a:off x="5938246" y="3377550"/>
            <a:ext cx="721800"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11" name="Shape 11"/>
          <p:cNvSpPr/>
          <p:nvPr/>
        </p:nvSpPr>
        <p:spPr>
          <a:xfrm>
            <a:off x="6659860" y="3377550"/>
            <a:ext cx="721800"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12" name="Shape 12"/>
          <p:cNvSpPr/>
          <p:nvPr/>
        </p:nvSpPr>
        <p:spPr>
          <a:xfrm>
            <a:off x="-1" y="3377550"/>
            <a:ext cx="721800"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13" name="Shape 13"/>
          <p:cNvSpPr/>
          <p:nvPr/>
        </p:nvSpPr>
        <p:spPr>
          <a:xfrm>
            <a:off x="721424" y="3377550"/>
            <a:ext cx="5216699"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4"/>
        <p:cNvGrpSpPr/>
        <p:nvPr/>
      </p:nvGrpSpPr>
      <p:grpSpPr>
        <a:xfrm>
          <a:off x="0" y="0"/>
          <a:ext cx="0" cy="0"/>
          <a:chOff x="0" y="0"/>
          <a:chExt cx="0" cy="0"/>
        </a:xfrm>
      </p:grpSpPr>
      <p:sp>
        <p:nvSpPr>
          <p:cNvPr id="15" name="Shape 15"/>
          <p:cNvSpPr/>
          <p:nvPr/>
        </p:nvSpPr>
        <p:spPr>
          <a:xfrm>
            <a:off x="0" y="0"/>
            <a:ext cx="9144000" cy="5323800"/>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
        <p:nvSpPr>
          <p:cNvPr id="16" name="Shape 16"/>
          <p:cNvSpPr txBox="1">
            <a:spLocks noGrp="1"/>
          </p:cNvSpPr>
          <p:nvPr>
            <p:ph type="ctrTitle"/>
          </p:nvPr>
        </p:nvSpPr>
        <p:spPr>
          <a:xfrm>
            <a:off x="685800" y="2111123"/>
            <a:ext cx="7772400" cy="1546500"/>
          </a:xfrm>
          <a:prstGeom prst="rect">
            <a:avLst/>
          </a:prstGeom>
        </p:spPr>
        <p:txBody>
          <a:bodyPr lIns="91425" tIns="91425" rIns="91425" bIns="91425" anchor="b" anchorCtr="0"/>
          <a:lstStyle>
            <a:lvl1pPr lvl="0" algn="ctr" rtl="0">
              <a:spcBef>
                <a:spcPts val="0"/>
              </a:spcBef>
              <a:buClr>
                <a:srgbClr val="FFFFFF"/>
              </a:buClr>
              <a:buSzPct val="100000"/>
              <a:defRPr sz="4800">
                <a:solidFill>
                  <a:srgbClr val="FFFFFF"/>
                </a:solidFill>
                <a:latin typeface="Century Gothic" charset="0"/>
                <a:ea typeface="Century Gothic" charset="0"/>
                <a:cs typeface="Century Gothic" charset="0"/>
              </a:defRPr>
            </a:lvl1pPr>
            <a:lvl2pPr lvl="1" algn="ctr" rtl="0">
              <a:spcBef>
                <a:spcPts val="0"/>
              </a:spcBef>
              <a:buClr>
                <a:srgbClr val="FFFFFF"/>
              </a:buClr>
              <a:buSzPct val="100000"/>
              <a:defRPr sz="4800">
                <a:solidFill>
                  <a:srgbClr val="FFFFFF"/>
                </a:solidFill>
              </a:defRPr>
            </a:lvl2pPr>
            <a:lvl3pPr lvl="2" algn="ctr" rtl="0">
              <a:spcBef>
                <a:spcPts val="0"/>
              </a:spcBef>
              <a:buClr>
                <a:srgbClr val="FFFFFF"/>
              </a:buClr>
              <a:buSzPct val="100000"/>
              <a:defRPr sz="4800">
                <a:solidFill>
                  <a:srgbClr val="FFFFFF"/>
                </a:solidFill>
              </a:defRPr>
            </a:lvl3pPr>
            <a:lvl4pPr lvl="3" algn="ctr" rtl="0">
              <a:spcBef>
                <a:spcPts val="0"/>
              </a:spcBef>
              <a:buClr>
                <a:srgbClr val="FFFFFF"/>
              </a:buClr>
              <a:buSzPct val="100000"/>
              <a:defRPr sz="4800">
                <a:solidFill>
                  <a:srgbClr val="FFFFFF"/>
                </a:solidFill>
              </a:defRPr>
            </a:lvl4pPr>
            <a:lvl5pPr lvl="4" algn="ctr" rtl="0">
              <a:spcBef>
                <a:spcPts val="0"/>
              </a:spcBef>
              <a:buClr>
                <a:srgbClr val="FFFFFF"/>
              </a:buClr>
              <a:buSzPct val="100000"/>
              <a:defRPr sz="4800">
                <a:solidFill>
                  <a:srgbClr val="FFFFFF"/>
                </a:solidFill>
              </a:defRPr>
            </a:lvl5pPr>
            <a:lvl6pPr lvl="5" algn="ctr" rtl="0">
              <a:spcBef>
                <a:spcPts val="0"/>
              </a:spcBef>
              <a:buClr>
                <a:srgbClr val="FFFFFF"/>
              </a:buClr>
              <a:buSzPct val="100000"/>
              <a:defRPr sz="4800">
                <a:solidFill>
                  <a:srgbClr val="FFFFFF"/>
                </a:solidFill>
              </a:defRPr>
            </a:lvl6pPr>
            <a:lvl7pPr lvl="6" algn="ctr" rtl="0">
              <a:spcBef>
                <a:spcPts val="0"/>
              </a:spcBef>
              <a:buClr>
                <a:srgbClr val="FFFFFF"/>
              </a:buClr>
              <a:buSzPct val="100000"/>
              <a:defRPr sz="4800">
                <a:solidFill>
                  <a:srgbClr val="FFFFFF"/>
                </a:solidFill>
              </a:defRPr>
            </a:lvl7pPr>
            <a:lvl8pPr lvl="7" algn="ctr" rtl="0">
              <a:spcBef>
                <a:spcPts val="0"/>
              </a:spcBef>
              <a:buClr>
                <a:srgbClr val="FFFFFF"/>
              </a:buClr>
              <a:buSzPct val="100000"/>
              <a:defRPr sz="4800">
                <a:solidFill>
                  <a:srgbClr val="FFFFFF"/>
                </a:solidFill>
              </a:defRPr>
            </a:lvl8pPr>
            <a:lvl9pPr lvl="8" algn="ctr" rtl="0">
              <a:spcBef>
                <a:spcPts val="0"/>
              </a:spcBef>
              <a:buClr>
                <a:srgbClr val="FFFFFF"/>
              </a:buClr>
              <a:buSzPct val="100000"/>
              <a:defRPr sz="4800">
                <a:solidFill>
                  <a:srgbClr val="FFFFFF"/>
                </a:solidFill>
              </a:defRPr>
            </a:lvl9pPr>
          </a:lstStyle>
          <a:p>
            <a:r>
              <a:rPr lang="en-US"/>
              <a:t>Click to edit Master title style</a:t>
            </a:r>
            <a:endParaRPr dirty="0"/>
          </a:p>
        </p:txBody>
      </p:sp>
      <p:sp>
        <p:nvSpPr>
          <p:cNvPr id="17" name="Shape 17"/>
          <p:cNvSpPr txBox="1">
            <a:spLocks noGrp="1"/>
          </p:cNvSpPr>
          <p:nvPr>
            <p:ph type="subTitle" idx="1"/>
          </p:nvPr>
        </p:nvSpPr>
        <p:spPr>
          <a:xfrm>
            <a:off x="685800" y="3786737"/>
            <a:ext cx="7772400" cy="1046400"/>
          </a:xfrm>
          <a:prstGeom prst="rect">
            <a:avLst/>
          </a:prstGeom>
        </p:spPr>
        <p:txBody>
          <a:bodyPr lIns="91425" tIns="91425" rIns="91425" bIns="91425" anchor="t" anchorCtr="0"/>
          <a:lstStyle>
            <a:lvl1pPr lvl="0" algn="ctr" rtl="0">
              <a:spcBef>
                <a:spcPts val="0"/>
              </a:spcBef>
              <a:buClr>
                <a:srgbClr val="FFFFFF"/>
              </a:buClr>
              <a:buSzPct val="100000"/>
              <a:buNone/>
              <a:defRPr sz="2400" b="1">
                <a:solidFill>
                  <a:srgbClr val="FFFFFF"/>
                </a:solidFill>
                <a:latin typeface="Century Gothic" charset="0"/>
                <a:ea typeface="Century Gothic" charset="0"/>
                <a:cs typeface="Century Gothic" charset="0"/>
              </a:defRPr>
            </a:lvl1pPr>
            <a:lvl2pPr lvl="1" algn="ctr" rtl="0">
              <a:spcBef>
                <a:spcPts val="0"/>
              </a:spcBef>
              <a:buClr>
                <a:srgbClr val="FFFFFF"/>
              </a:buClr>
              <a:buNone/>
              <a:defRPr b="1">
                <a:solidFill>
                  <a:srgbClr val="FFFFFF"/>
                </a:solidFill>
              </a:defRPr>
            </a:lvl2pPr>
            <a:lvl3pPr lvl="2" algn="ctr" rtl="0">
              <a:spcBef>
                <a:spcPts val="0"/>
              </a:spcBef>
              <a:buClr>
                <a:srgbClr val="FFFFFF"/>
              </a:buClr>
              <a:buNone/>
              <a:defRPr b="1">
                <a:solidFill>
                  <a:srgbClr val="FFFFFF"/>
                </a:solidFill>
              </a:defRPr>
            </a:lvl3pPr>
            <a:lvl4pPr lvl="3" algn="ctr" rtl="0">
              <a:spcBef>
                <a:spcPts val="0"/>
              </a:spcBef>
              <a:buClr>
                <a:srgbClr val="FFFFFF"/>
              </a:buClr>
              <a:buSzPct val="100000"/>
              <a:buNone/>
              <a:defRPr sz="2400" b="1">
                <a:solidFill>
                  <a:srgbClr val="FFFFFF"/>
                </a:solidFill>
              </a:defRPr>
            </a:lvl4pPr>
            <a:lvl5pPr lvl="4" algn="ctr" rtl="0">
              <a:spcBef>
                <a:spcPts val="0"/>
              </a:spcBef>
              <a:buClr>
                <a:srgbClr val="FFFFFF"/>
              </a:buClr>
              <a:buSzPct val="100000"/>
              <a:buNone/>
              <a:defRPr sz="2400" b="1">
                <a:solidFill>
                  <a:srgbClr val="FFFFFF"/>
                </a:solidFill>
              </a:defRPr>
            </a:lvl5pPr>
            <a:lvl6pPr lvl="5" algn="ctr" rtl="0">
              <a:spcBef>
                <a:spcPts val="0"/>
              </a:spcBef>
              <a:buClr>
                <a:srgbClr val="FFFFFF"/>
              </a:buClr>
              <a:buSzPct val="100000"/>
              <a:buNone/>
              <a:defRPr sz="2400" b="1">
                <a:solidFill>
                  <a:srgbClr val="FFFFFF"/>
                </a:solidFill>
              </a:defRPr>
            </a:lvl6pPr>
            <a:lvl7pPr lvl="6" algn="ctr" rtl="0">
              <a:spcBef>
                <a:spcPts val="0"/>
              </a:spcBef>
              <a:buClr>
                <a:srgbClr val="FFFFFF"/>
              </a:buClr>
              <a:buSzPct val="100000"/>
              <a:buNone/>
              <a:defRPr sz="2400" b="1">
                <a:solidFill>
                  <a:srgbClr val="FFFFFF"/>
                </a:solidFill>
              </a:defRPr>
            </a:lvl7pPr>
            <a:lvl8pPr lvl="7" algn="ctr" rtl="0">
              <a:spcBef>
                <a:spcPts val="0"/>
              </a:spcBef>
              <a:buClr>
                <a:srgbClr val="FFFFFF"/>
              </a:buClr>
              <a:buSzPct val="100000"/>
              <a:buNone/>
              <a:defRPr sz="2400" b="1">
                <a:solidFill>
                  <a:srgbClr val="FFFFFF"/>
                </a:solidFill>
              </a:defRPr>
            </a:lvl8pPr>
            <a:lvl9pPr lvl="8" algn="ctr" rtl="0">
              <a:spcBef>
                <a:spcPts val="0"/>
              </a:spcBef>
              <a:buClr>
                <a:srgbClr val="FFFFFF"/>
              </a:buClr>
              <a:buSzPct val="100000"/>
              <a:buNone/>
              <a:defRPr sz="2400" b="1">
                <a:solidFill>
                  <a:srgbClr val="FFFFFF"/>
                </a:solidFill>
              </a:defRPr>
            </a:lvl9pPr>
          </a:lstStyle>
          <a:p>
            <a:r>
              <a:rPr lang="en-US"/>
              <a:t>Click to edit Master subtitle style</a:t>
            </a:r>
            <a:endParaRPr dirty="0"/>
          </a:p>
        </p:txBody>
      </p:sp>
      <p:sp>
        <p:nvSpPr>
          <p:cNvPr id="18" name="Shape 18"/>
          <p:cNvSpPr/>
          <p:nvPr/>
        </p:nvSpPr>
        <p:spPr>
          <a:xfrm>
            <a:off x="3047703" y="5323800"/>
            <a:ext cx="3047700"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19" name="Shape 19"/>
          <p:cNvSpPr/>
          <p:nvPr/>
        </p:nvSpPr>
        <p:spPr>
          <a:xfrm>
            <a:off x="6096270" y="5323800"/>
            <a:ext cx="3047700"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20" name="Shape 20"/>
          <p:cNvSpPr/>
          <p:nvPr/>
        </p:nvSpPr>
        <p:spPr>
          <a:xfrm>
            <a:off x="1" y="5323800"/>
            <a:ext cx="3047700"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893700" y="274650"/>
            <a:ext cx="6462600" cy="1143000"/>
          </a:xfrm>
          <a:prstGeom prst="rect">
            <a:avLst/>
          </a:prstGeom>
        </p:spPr>
        <p:txBody>
          <a:bodyPr lIns="91425" tIns="91425" rIns="91425" bIns="91425" anchor="b" anchorCtr="0"/>
          <a:lstStyle>
            <a:lvl1pPr lvl="0">
              <a:spcBef>
                <a:spcPts val="0"/>
              </a:spcBef>
              <a:defRPr>
                <a:solidFill>
                  <a:srgbClr val="2F86C5"/>
                </a:solidFill>
                <a:latin typeface="Century Gothic" charset="0"/>
                <a:ea typeface="Century Gothic" charset="0"/>
                <a:cs typeface="Century Gothic"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a:t>Click to edit Master title style</a:t>
            </a:r>
            <a:endParaRPr dirty="0"/>
          </a:p>
        </p:txBody>
      </p:sp>
      <p:sp>
        <p:nvSpPr>
          <p:cNvPr id="30" name="Shape 30"/>
          <p:cNvSpPr txBox="1">
            <a:spLocks noGrp="1"/>
          </p:cNvSpPr>
          <p:nvPr>
            <p:ph type="body" idx="1"/>
          </p:nvPr>
        </p:nvSpPr>
        <p:spPr>
          <a:xfrm>
            <a:off x="893700" y="1831450"/>
            <a:ext cx="6462600" cy="4736399"/>
          </a:xfrm>
          <a:prstGeom prst="rect">
            <a:avLst/>
          </a:prstGeom>
        </p:spPr>
        <p:txBody>
          <a:bodyPr lIns="91425" tIns="91425" rIns="91425" bIns="91425" anchor="t" anchorCtr="0"/>
          <a:lstStyle>
            <a:lvl1pPr lvl="0">
              <a:spcBef>
                <a:spcPts val="0"/>
              </a:spcBef>
              <a:defRPr sz="2400" b="0" i="0">
                <a:solidFill>
                  <a:schemeClr val="tx2">
                    <a:lumMod val="50000"/>
                  </a:schemeClr>
                </a:solidFill>
                <a:latin typeface="Century Gothic" charset="0"/>
                <a:ea typeface="Century Gothic" charset="0"/>
                <a:cs typeface="Century Gothic"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pPr lvl="0"/>
            <a:r>
              <a:rPr lang="en-US"/>
              <a:t>Click to edit Master text styles</a:t>
            </a:r>
          </a:p>
        </p:txBody>
      </p:sp>
      <p:sp>
        <p:nvSpPr>
          <p:cNvPr id="31" name="Shape 31"/>
          <p:cNvSpPr/>
          <p:nvPr/>
        </p:nvSpPr>
        <p:spPr>
          <a:xfrm>
            <a:off x="7356366" y="6755100"/>
            <a:ext cx="893699"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32" name="Shape 32"/>
          <p:cNvSpPr/>
          <p:nvPr/>
        </p:nvSpPr>
        <p:spPr>
          <a:xfrm>
            <a:off x="8250311" y="6755100"/>
            <a:ext cx="893699"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33" name="Shape 33"/>
          <p:cNvSpPr/>
          <p:nvPr/>
        </p:nvSpPr>
        <p:spPr>
          <a:xfrm>
            <a:off x="0" y="6755100"/>
            <a:ext cx="893699"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34" name="Shape 34"/>
          <p:cNvSpPr/>
          <p:nvPr/>
        </p:nvSpPr>
        <p:spPr>
          <a:xfrm>
            <a:off x="893709" y="6755100"/>
            <a:ext cx="6462600"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2F86C5"/>
                </a:solidFill>
                <a:latin typeface="Lao Sangam MN" charset="0"/>
                <a:ea typeface="Lao Sangam MN" charset="0"/>
                <a:cs typeface="Lao Sangam MN" charset="0"/>
              </a:defRPr>
            </a:lvl1pPr>
          </a:lstStyle>
          <a:p>
            <a:r>
              <a:rPr lang="en-US"/>
              <a:t>Click to edit Master title style</a:t>
            </a:r>
            <a:endParaRPr lang="en-US" dirty="0"/>
          </a:p>
        </p:txBody>
      </p:sp>
      <p:sp>
        <p:nvSpPr>
          <p:cNvPr id="3" name="TextBox 2"/>
          <p:cNvSpPr txBox="1"/>
          <p:nvPr userDrawn="1"/>
        </p:nvSpPr>
        <p:spPr>
          <a:xfrm>
            <a:off x="959556" y="1704622"/>
            <a:ext cx="6987822" cy="307777"/>
          </a:xfrm>
          <a:prstGeom prst="rect">
            <a:avLst/>
          </a:prstGeom>
          <a:noFill/>
        </p:spPr>
        <p:txBody>
          <a:bodyPr wrap="square" rtlCol="0">
            <a:spAutoFit/>
          </a:bodyPr>
          <a:lstStyle/>
          <a:p>
            <a:r>
              <a:rPr lang="en-US" b="0" i="0" dirty="0">
                <a:solidFill>
                  <a:schemeClr val="tx2">
                    <a:lumMod val="50000"/>
                  </a:schemeClr>
                </a:solidFill>
                <a:latin typeface="Helvetica Light" charset="0"/>
                <a:ea typeface="Helvetica Light" charset="0"/>
                <a:cs typeface="Helvetica Light" charset="0"/>
              </a:rPr>
              <a:t>Text</a:t>
            </a:r>
          </a:p>
        </p:txBody>
      </p:sp>
      <p:sp>
        <p:nvSpPr>
          <p:cNvPr id="4" name="Shape 31"/>
          <p:cNvSpPr/>
          <p:nvPr userDrawn="1"/>
        </p:nvSpPr>
        <p:spPr>
          <a:xfrm>
            <a:off x="7356366" y="6755100"/>
            <a:ext cx="893699"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5" name="Shape 32"/>
          <p:cNvSpPr/>
          <p:nvPr userDrawn="1"/>
        </p:nvSpPr>
        <p:spPr>
          <a:xfrm>
            <a:off x="8250311" y="6755100"/>
            <a:ext cx="893699"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6" name="Shape 33"/>
          <p:cNvSpPr/>
          <p:nvPr userDrawn="1"/>
        </p:nvSpPr>
        <p:spPr>
          <a:xfrm>
            <a:off x="0" y="6755100"/>
            <a:ext cx="893699"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7" name="Shape 34"/>
          <p:cNvSpPr/>
          <p:nvPr userDrawn="1"/>
        </p:nvSpPr>
        <p:spPr>
          <a:xfrm>
            <a:off x="893709" y="6755100"/>
            <a:ext cx="6462600"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extLst>
      <p:ext uri="{BB962C8B-B14F-4D97-AF65-F5344CB8AC3E}">
        <p14:creationId xmlns:p14="http://schemas.microsoft.com/office/powerpoint/2010/main" val="1719614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893700" y="274650"/>
            <a:ext cx="6462600" cy="11430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a:t>Click to edit Master title style</a:t>
            </a:r>
            <a:endParaRPr/>
          </a:p>
        </p:txBody>
      </p:sp>
      <p:sp>
        <p:nvSpPr>
          <p:cNvPr id="37" name="Shape 37"/>
          <p:cNvSpPr txBox="1">
            <a:spLocks noGrp="1"/>
          </p:cNvSpPr>
          <p:nvPr>
            <p:ph type="body" idx="1"/>
          </p:nvPr>
        </p:nvSpPr>
        <p:spPr>
          <a:xfrm>
            <a:off x="893625" y="1600200"/>
            <a:ext cx="3136800" cy="49677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pPr lvl="0"/>
            <a:r>
              <a:rPr lang="en-US"/>
              <a:t>Click to edit Master text styles</a:t>
            </a:r>
          </a:p>
        </p:txBody>
      </p:sp>
      <p:sp>
        <p:nvSpPr>
          <p:cNvPr id="38" name="Shape 38"/>
          <p:cNvSpPr txBox="1">
            <a:spLocks noGrp="1"/>
          </p:cNvSpPr>
          <p:nvPr>
            <p:ph type="body" idx="2"/>
          </p:nvPr>
        </p:nvSpPr>
        <p:spPr>
          <a:xfrm>
            <a:off x="4219455" y="1600200"/>
            <a:ext cx="3136800" cy="4967700"/>
          </a:xfrm>
          <a:prstGeom prst="rect">
            <a:avLst/>
          </a:prstGeom>
        </p:spPr>
        <p:txBody>
          <a:bodyPr lIns="91425" tIns="91425" rIns="91425" bIns="91425" anchor="t" anchorCtr="0"/>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pPr lvl="0"/>
            <a:r>
              <a:rPr lang="en-US"/>
              <a:t>Click to edit Master text styles</a:t>
            </a:r>
          </a:p>
        </p:txBody>
      </p:sp>
      <p:sp>
        <p:nvSpPr>
          <p:cNvPr id="39" name="Shape 39"/>
          <p:cNvSpPr/>
          <p:nvPr/>
        </p:nvSpPr>
        <p:spPr>
          <a:xfrm>
            <a:off x="7356366" y="6755100"/>
            <a:ext cx="893699"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40" name="Shape 40"/>
          <p:cNvSpPr/>
          <p:nvPr/>
        </p:nvSpPr>
        <p:spPr>
          <a:xfrm>
            <a:off x="8250311" y="6755100"/>
            <a:ext cx="893699"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41" name="Shape 41"/>
          <p:cNvSpPr/>
          <p:nvPr/>
        </p:nvSpPr>
        <p:spPr>
          <a:xfrm>
            <a:off x="0" y="6755100"/>
            <a:ext cx="893699"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
        <p:nvSpPr>
          <p:cNvPr id="42" name="Shape 42"/>
          <p:cNvSpPr/>
          <p:nvPr/>
        </p:nvSpPr>
        <p:spPr>
          <a:xfrm>
            <a:off x="893709" y="6755100"/>
            <a:ext cx="6462600" cy="102899"/>
          </a:xfrm>
          <a:prstGeom prst="rect">
            <a:avLst/>
          </a:prstGeom>
          <a:solidFill>
            <a:srgbClr val="2185C5"/>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Blank color background">
    <p:bg>
      <p:bgPr>
        <a:solidFill>
          <a:srgbClr val="2185C5"/>
        </a:solidFill>
        <a:effectLst/>
      </p:bgPr>
    </p:bg>
    <p:spTree>
      <p:nvGrpSpPr>
        <p:cNvPr id="1" name="Shape 69"/>
        <p:cNvGrpSpPr/>
        <p:nvPr/>
      </p:nvGrpSpPr>
      <p:grpSpPr>
        <a:xfrm>
          <a:off x="0" y="0"/>
          <a:ext cx="0" cy="0"/>
          <a:chOff x="0" y="0"/>
          <a:chExt cx="0" cy="0"/>
        </a:xfrm>
      </p:grpSpPr>
      <p:sp>
        <p:nvSpPr>
          <p:cNvPr id="70" name="Shape 70"/>
          <p:cNvSpPr/>
          <p:nvPr/>
        </p:nvSpPr>
        <p:spPr>
          <a:xfrm>
            <a:off x="7356366" y="6755100"/>
            <a:ext cx="893699" cy="102899"/>
          </a:xfrm>
          <a:prstGeom prst="rect">
            <a:avLst/>
          </a:prstGeom>
          <a:solidFill>
            <a:srgbClr val="FF9715"/>
          </a:solidFill>
          <a:ln>
            <a:noFill/>
          </a:ln>
        </p:spPr>
        <p:txBody>
          <a:bodyPr lIns="91425" tIns="91425" rIns="91425" bIns="91425" anchor="ctr" anchorCtr="0">
            <a:noAutofit/>
          </a:bodyPr>
          <a:lstStyle/>
          <a:p>
            <a:pPr lvl="0">
              <a:spcBef>
                <a:spcPts val="0"/>
              </a:spcBef>
              <a:buNone/>
            </a:pPr>
            <a:endParaRPr/>
          </a:p>
        </p:txBody>
      </p:sp>
      <p:sp>
        <p:nvSpPr>
          <p:cNvPr id="71" name="Shape 71"/>
          <p:cNvSpPr/>
          <p:nvPr/>
        </p:nvSpPr>
        <p:spPr>
          <a:xfrm>
            <a:off x="8250311" y="6755100"/>
            <a:ext cx="893699" cy="102899"/>
          </a:xfrm>
          <a:prstGeom prst="rect">
            <a:avLst/>
          </a:prstGeom>
          <a:solidFill>
            <a:srgbClr val="F20253"/>
          </a:solidFill>
          <a:ln>
            <a:noFill/>
          </a:ln>
        </p:spPr>
        <p:txBody>
          <a:bodyPr lIns="91425" tIns="91425" rIns="91425" bIns="91425" anchor="ctr" anchorCtr="0">
            <a:noAutofit/>
          </a:bodyPr>
          <a:lstStyle/>
          <a:p>
            <a:pPr lvl="0">
              <a:spcBef>
                <a:spcPts val="0"/>
              </a:spcBef>
              <a:buNone/>
            </a:pPr>
            <a:endParaRPr/>
          </a:p>
        </p:txBody>
      </p:sp>
      <p:sp>
        <p:nvSpPr>
          <p:cNvPr id="72" name="Shape 72"/>
          <p:cNvSpPr/>
          <p:nvPr/>
        </p:nvSpPr>
        <p:spPr>
          <a:xfrm>
            <a:off x="0" y="6755100"/>
            <a:ext cx="893699" cy="102899"/>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73" name="Shape 73"/>
          <p:cNvSpPr/>
          <p:nvPr/>
        </p:nvSpPr>
        <p:spPr>
          <a:xfrm>
            <a:off x="893709" y="6755100"/>
            <a:ext cx="6462600" cy="102899"/>
          </a:xfrm>
          <a:prstGeom prst="rect">
            <a:avLst/>
          </a:prstGeom>
          <a:solidFill>
            <a:srgbClr val="7ECEFD"/>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893700" y="274650"/>
            <a:ext cx="6462600" cy="1143000"/>
          </a:xfrm>
          <a:prstGeom prst="rect">
            <a:avLst/>
          </a:prstGeom>
          <a:noFill/>
          <a:ln>
            <a:noFill/>
          </a:ln>
        </p:spPr>
        <p:txBody>
          <a:bodyPr lIns="91425" tIns="91425" rIns="91425" bIns="91425" anchor="b" anchorCtr="0"/>
          <a:lstStyle>
            <a:lvl1pPr lvl="0">
              <a:spcBef>
                <a:spcPts val="0"/>
              </a:spcBef>
              <a:buClr>
                <a:srgbClr val="97ABBC"/>
              </a:buClr>
              <a:buSzPct val="100000"/>
              <a:buFont typeface="Raleway"/>
              <a:buNone/>
              <a:defRPr sz="3600">
                <a:solidFill>
                  <a:srgbClr val="97ABBC"/>
                </a:solidFill>
                <a:latin typeface="Raleway"/>
                <a:ea typeface="Raleway"/>
                <a:cs typeface="Raleway"/>
                <a:sym typeface="Raleway"/>
              </a:defRPr>
            </a:lvl1pPr>
            <a:lvl2pPr lvl="1">
              <a:spcBef>
                <a:spcPts val="0"/>
              </a:spcBef>
              <a:buClr>
                <a:srgbClr val="97ABBC"/>
              </a:buClr>
              <a:buSzPct val="100000"/>
              <a:buFont typeface="Raleway"/>
              <a:buNone/>
              <a:defRPr sz="3600">
                <a:solidFill>
                  <a:srgbClr val="97ABBC"/>
                </a:solidFill>
                <a:latin typeface="Raleway"/>
                <a:ea typeface="Raleway"/>
                <a:cs typeface="Raleway"/>
                <a:sym typeface="Raleway"/>
              </a:defRPr>
            </a:lvl2pPr>
            <a:lvl3pPr lvl="2">
              <a:spcBef>
                <a:spcPts val="0"/>
              </a:spcBef>
              <a:buClr>
                <a:srgbClr val="97ABBC"/>
              </a:buClr>
              <a:buSzPct val="100000"/>
              <a:buFont typeface="Raleway"/>
              <a:buNone/>
              <a:defRPr sz="3600">
                <a:solidFill>
                  <a:srgbClr val="97ABBC"/>
                </a:solidFill>
                <a:latin typeface="Raleway"/>
                <a:ea typeface="Raleway"/>
                <a:cs typeface="Raleway"/>
                <a:sym typeface="Raleway"/>
              </a:defRPr>
            </a:lvl3pPr>
            <a:lvl4pPr lvl="3">
              <a:spcBef>
                <a:spcPts val="0"/>
              </a:spcBef>
              <a:buClr>
                <a:srgbClr val="97ABBC"/>
              </a:buClr>
              <a:buSzPct val="100000"/>
              <a:buFont typeface="Raleway"/>
              <a:buNone/>
              <a:defRPr sz="3600">
                <a:solidFill>
                  <a:srgbClr val="97ABBC"/>
                </a:solidFill>
                <a:latin typeface="Raleway"/>
                <a:ea typeface="Raleway"/>
                <a:cs typeface="Raleway"/>
                <a:sym typeface="Raleway"/>
              </a:defRPr>
            </a:lvl4pPr>
            <a:lvl5pPr lvl="4">
              <a:spcBef>
                <a:spcPts val="0"/>
              </a:spcBef>
              <a:buClr>
                <a:srgbClr val="97ABBC"/>
              </a:buClr>
              <a:buSzPct val="100000"/>
              <a:buFont typeface="Raleway"/>
              <a:buNone/>
              <a:defRPr sz="3600">
                <a:solidFill>
                  <a:srgbClr val="97ABBC"/>
                </a:solidFill>
                <a:latin typeface="Raleway"/>
                <a:ea typeface="Raleway"/>
                <a:cs typeface="Raleway"/>
                <a:sym typeface="Raleway"/>
              </a:defRPr>
            </a:lvl5pPr>
            <a:lvl6pPr lvl="5">
              <a:spcBef>
                <a:spcPts val="0"/>
              </a:spcBef>
              <a:buClr>
                <a:srgbClr val="97ABBC"/>
              </a:buClr>
              <a:buSzPct val="100000"/>
              <a:buFont typeface="Raleway"/>
              <a:buNone/>
              <a:defRPr sz="3600">
                <a:solidFill>
                  <a:srgbClr val="97ABBC"/>
                </a:solidFill>
                <a:latin typeface="Raleway"/>
                <a:ea typeface="Raleway"/>
                <a:cs typeface="Raleway"/>
                <a:sym typeface="Raleway"/>
              </a:defRPr>
            </a:lvl6pPr>
            <a:lvl7pPr lvl="6">
              <a:spcBef>
                <a:spcPts val="0"/>
              </a:spcBef>
              <a:buClr>
                <a:srgbClr val="97ABBC"/>
              </a:buClr>
              <a:buSzPct val="100000"/>
              <a:buFont typeface="Raleway"/>
              <a:buNone/>
              <a:defRPr sz="3600">
                <a:solidFill>
                  <a:srgbClr val="97ABBC"/>
                </a:solidFill>
                <a:latin typeface="Raleway"/>
                <a:ea typeface="Raleway"/>
                <a:cs typeface="Raleway"/>
                <a:sym typeface="Raleway"/>
              </a:defRPr>
            </a:lvl7pPr>
            <a:lvl8pPr lvl="7">
              <a:spcBef>
                <a:spcPts val="0"/>
              </a:spcBef>
              <a:buClr>
                <a:srgbClr val="97ABBC"/>
              </a:buClr>
              <a:buSzPct val="100000"/>
              <a:buFont typeface="Raleway"/>
              <a:buNone/>
              <a:defRPr sz="3600">
                <a:solidFill>
                  <a:srgbClr val="97ABBC"/>
                </a:solidFill>
                <a:latin typeface="Raleway"/>
                <a:ea typeface="Raleway"/>
                <a:cs typeface="Raleway"/>
                <a:sym typeface="Raleway"/>
              </a:defRPr>
            </a:lvl8pPr>
            <a:lvl9pPr lvl="8">
              <a:spcBef>
                <a:spcPts val="0"/>
              </a:spcBef>
              <a:buClr>
                <a:srgbClr val="97ABBC"/>
              </a:buClr>
              <a:buSzPct val="100000"/>
              <a:buFont typeface="Raleway"/>
              <a:buNone/>
              <a:defRPr sz="3600">
                <a:solidFill>
                  <a:srgbClr val="97ABBC"/>
                </a:solidFill>
                <a:latin typeface="Raleway"/>
                <a:ea typeface="Raleway"/>
                <a:cs typeface="Raleway"/>
                <a:sym typeface="Raleway"/>
              </a:defRPr>
            </a:lvl9pPr>
          </a:lstStyle>
          <a:p>
            <a:endParaRPr/>
          </a:p>
        </p:txBody>
      </p:sp>
      <p:sp>
        <p:nvSpPr>
          <p:cNvPr id="7" name="Shape 7"/>
          <p:cNvSpPr txBox="1">
            <a:spLocks noGrp="1"/>
          </p:cNvSpPr>
          <p:nvPr>
            <p:ph type="body" idx="1"/>
          </p:nvPr>
        </p:nvSpPr>
        <p:spPr>
          <a:xfrm>
            <a:off x="893700" y="1831450"/>
            <a:ext cx="6462600" cy="4736399"/>
          </a:xfrm>
          <a:prstGeom prst="rect">
            <a:avLst/>
          </a:prstGeom>
          <a:noFill/>
          <a:ln>
            <a:noFill/>
          </a:ln>
        </p:spPr>
        <p:txBody>
          <a:bodyPr lIns="91425" tIns="91425" rIns="91425" bIns="91425" anchor="t" anchorCtr="0"/>
          <a:lstStyle>
            <a:lvl1pPr lvl="0">
              <a:spcBef>
                <a:spcPts val="600"/>
              </a:spcBef>
              <a:buClr>
                <a:srgbClr val="677480"/>
              </a:buClr>
              <a:buSzPct val="100000"/>
              <a:buFont typeface="Lato"/>
              <a:buChar char="▷"/>
              <a:defRPr sz="3000">
                <a:solidFill>
                  <a:srgbClr val="677480"/>
                </a:solidFill>
                <a:latin typeface="Lato"/>
                <a:ea typeface="Lato"/>
                <a:cs typeface="Lato"/>
                <a:sym typeface="Lato"/>
              </a:defRPr>
            </a:lvl1pPr>
            <a:lvl2pPr lvl="1">
              <a:spcBef>
                <a:spcPts val="480"/>
              </a:spcBef>
              <a:buClr>
                <a:srgbClr val="677480"/>
              </a:buClr>
              <a:buSzPct val="100000"/>
              <a:buFont typeface="Lato"/>
              <a:defRPr sz="2400">
                <a:solidFill>
                  <a:srgbClr val="677480"/>
                </a:solidFill>
                <a:latin typeface="Lato"/>
                <a:ea typeface="Lato"/>
                <a:cs typeface="Lato"/>
                <a:sym typeface="Lato"/>
              </a:defRPr>
            </a:lvl2pPr>
            <a:lvl3pPr lvl="2">
              <a:spcBef>
                <a:spcPts val="480"/>
              </a:spcBef>
              <a:buClr>
                <a:srgbClr val="677480"/>
              </a:buClr>
              <a:buSzPct val="100000"/>
              <a:buFont typeface="Lato"/>
              <a:defRPr sz="2400">
                <a:solidFill>
                  <a:srgbClr val="677480"/>
                </a:solidFill>
                <a:latin typeface="Lato"/>
                <a:ea typeface="Lato"/>
                <a:cs typeface="Lato"/>
                <a:sym typeface="Lato"/>
              </a:defRPr>
            </a:lvl3pPr>
            <a:lvl4pPr lvl="3">
              <a:spcBef>
                <a:spcPts val="360"/>
              </a:spcBef>
              <a:buClr>
                <a:srgbClr val="677480"/>
              </a:buClr>
              <a:buSzPct val="100000"/>
              <a:buFont typeface="Lato"/>
              <a:defRPr sz="1800">
                <a:solidFill>
                  <a:srgbClr val="677480"/>
                </a:solidFill>
                <a:latin typeface="Lato"/>
                <a:ea typeface="Lato"/>
                <a:cs typeface="Lato"/>
                <a:sym typeface="Lato"/>
              </a:defRPr>
            </a:lvl4pPr>
            <a:lvl5pPr lvl="4">
              <a:spcBef>
                <a:spcPts val="360"/>
              </a:spcBef>
              <a:buClr>
                <a:srgbClr val="677480"/>
              </a:buClr>
              <a:buSzPct val="100000"/>
              <a:buFont typeface="Lato"/>
              <a:defRPr sz="1800">
                <a:solidFill>
                  <a:srgbClr val="677480"/>
                </a:solidFill>
                <a:latin typeface="Lato"/>
                <a:ea typeface="Lato"/>
                <a:cs typeface="Lato"/>
                <a:sym typeface="Lato"/>
              </a:defRPr>
            </a:lvl5pPr>
            <a:lvl6pPr lvl="5">
              <a:spcBef>
                <a:spcPts val="360"/>
              </a:spcBef>
              <a:buClr>
                <a:srgbClr val="677480"/>
              </a:buClr>
              <a:buSzPct val="100000"/>
              <a:buFont typeface="Lato"/>
              <a:defRPr sz="1800">
                <a:solidFill>
                  <a:srgbClr val="677480"/>
                </a:solidFill>
                <a:latin typeface="Lato"/>
                <a:ea typeface="Lato"/>
                <a:cs typeface="Lato"/>
                <a:sym typeface="Lato"/>
              </a:defRPr>
            </a:lvl6pPr>
            <a:lvl7pPr lvl="6">
              <a:spcBef>
                <a:spcPts val="360"/>
              </a:spcBef>
              <a:buClr>
                <a:srgbClr val="677480"/>
              </a:buClr>
              <a:buSzPct val="100000"/>
              <a:buFont typeface="Lato"/>
              <a:defRPr sz="1800">
                <a:solidFill>
                  <a:srgbClr val="677480"/>
                </a:solidFill>
                <a:latin typeface="Lato"/>
                <a:ea typeface="Lato"/>
                <a:cs typeface="Lato"/>
                <a:sym typeface="Lato"/>
              </a:defRPr>
            </a:lvl7pPr>
            <a:lvl8pPr lvl="7">
              <a:spcBef>
                <a:spcPts val="360"/>
              </a:spcBef>
              <a:buClr>
                <a:srgbClr val="677480"/>
              </a:buClr>
              <a:buSzPct val="100000"/>
              <a:buFont typeface="Lato"/>
              <a:defRPr sz="1800">
                <a:solidFill>
                  <a:srgbClr val="677480"/>
                </a:solidFill>
                <a:latin typeface="Lato"/>
                <a:ea typeface="Lato"/>
                <a:cs typeface="Lato"/>
                <a:sym typeface="Lato"/>
              </a:defRPr>
            </a:lvl8pPr>
            <a:lvl9pPr lvl="8">
              <a:spcBef>
                <a:spcPts val="360"/>
              </a:spcBef>
              <a:buClr>
                <a:srgbClr val="677480"/>
              </a:buClr>
              <a:buSzPct val="100000"/>
              <a:buFont typeface="Lato"/>
              <a:defRPr sz="1800">
                <a:solidFill>
                  <a:srgbClr val="677480"/>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9" r:id="rId4"/>
    <p:sldLayoutId id="2147483652" r:id="rId5"/>
    <p:sldLayoutId id="2147483657" r:id="rId6"/>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youtube.com/watch?v=xLSRMt-wWAM"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3.xml"/><Relationship Id="rId4" Type="http://schemas.openxmlformats.org/officeDocument/2006/relationships/image" Target="../media/image12.emf"/></Relationships>
</file>

<file path=ppt/slides/_rels/slide2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oleObject" Target="../embeddings/oleObject2.bin"/><Relationship Id="rId7" Type="http://schemas.openxmlformats.org/officeDocument/2006/relationships/oleObject" Target="../embeddings/oleObject4.bin"/><Relationship Id="rId2" Type="http://schemas.openxmlformats.org/officeDocument/2006/relationships/slideLayout" Target="../slideLayouts/slideLayout3.xml"/><Relationship Id="rId1" Type="http://schemas.openxmlformats.org/officeDocument/2006/relationships/vmlDrawing" Target="../drawings/vmlDrawing2.vml"/><Relationship Id="rId6" Type="http://schemas.openxmlformats.org/officeDocument/2006/relationships/image" Target="../media/image17.emf"/><Relationship Id="rId5" Type="http://schemas.openxmlformats.org/officeDocument/2006/relationships/oleObject" Target="../embeddings/oleObject3.bin"/><Relationship Id="rId4" Type="http://schemas.openxmlformats.org/officeDocument/2006/relationships/image" Target="../media/image16.em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oleObject" Target="../embeddings/oleObject5.bin"/><Relationship Id="rId7" Type="http://schemas.openxmlformats.org/officeDocument/2006/relationships/oleObject" Target="../embeddings/oleObject7.bin"/><Relationship Id="rId2" Type="http://schemas.openxmlformats.org/officeDocument/2006/relationships/slideLayout" Target="../slideLayouts/slideLayout3.xml"/><Relationship Id="rId1" Type="http://schemas.openxmlformats.org/officeDocument/2006/relationships/vmlDrawing" Target="../drawings/vmlDrawing3.vml"/><Relationship Id="rId6" Type="http://schemas.openxmlformats.org/officeDocument/2006/relationships/image" Target="../media/image20.emf"/><Relationship Id="rId5" Type="http://schemas.openxmlformats.org/officeDocument/2006/relationships/oleObject" Target="../embeddings/oleObject6.bin"/><Relationship Id="rId4" Type="http://schemas.openxmlformats.org/officeDocument/2006/relationships/image" Target="../media/image19.emf"/><Relationship Id="rId9" Type="http://schemas.openxmlformats.org/officeDocument/2006/relationships/image" Target="../media/image28.png"/></Relationships>
</file>

<file path=ppt/slides/_rels/slide54.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20.emf"/><Relationship Id="rId2" Type="http://schemas.openxmlformats.org/officeDocument/2006/relationships/slideLayout" Target="../slideLayouts/slideLayout3.xml"/><Relationship Id="rId1" Type="http://schemas.openxmlformats.org/officeDocument/2006/relationships/vmlDrawing" Target="../drawings/vmlDrawing4.vml"/><Relationship Id="rId6" Type="http://schemas.openxmlformats.org/officeDocument/2006/relationships/oleObject" Target="../embeddings/oleObject9.bin"/><Relationship Id="rId5" Type="http://schemas.openxmlformats.org/officeDocument/2006/relationships/image" Target="../media/image19.emf"/><Relationship Id="rId4" Type="http://schemas.openxmlformats.org/officeDocument/2006/relationships/oleObject" Target="../embeddings/oleObject8.bin"/></Relationships>
</file>

<file path=ppt/slides/_rels/slide5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Shape 78"/>
          <p:cNvSpPr txBox="1">
            <a:spLocks noGrp="1"/>
          </p:cNvSpPr>
          <p:nvPr>
            <p:ph type="ctrTitle"/>
          </p:nvPr>
        </p:nvSpPr>
        <p:spPr>
          <a:xfrm>
            <a:off x="721425" y="3785246"/>
            <a:ext cx="7688649" cy="1749280"/>
          </a:xfrm>
          <a:prstGeom prst="rect">
            <a:avLst/>
          </a:prstGeom>
        </p:spPr>
        <p:txBody>
          <a:bodyPr lIns="91425" tIns="91425" rIns="91425" bIns="91425" anchor="t" anchorCtr="0">
            <a:noAutofit/>
          </a:bodyPr>
          <a:lstStyle/>
          <a:p>
            <a:pPr lvl="0">
              <a:spcBef>
                <a:spcPts val="0"/>
              </a:spcBef>
              <a:buNone/>
            </a:pPr>
            <a:r>
              <a:rPr lang="en-CA" dirty="0">
                <a:latin typeface="Lao Sangam MN" charset="0"/>
                <a:ea typeface="Lao Sangam MN" charset="0"/>
                <a:cs typeface="Lao Sangam MN" charset="0"/>
              </a:rPr>
              <a:t>PRODUCTION THEORY</a:t>
            </a:r>
            <a:endParaRPr lang="en" dirty="0">
              <a:latin typeface="Lao Sangam MN" charset="0"/>
              <a:ea typeface="Lao Sangam MN" charset="0"/>
              <a:cs typeface="Lao Sangam MN" charset="0"/>
            </a:endParaRPr>
          </a:p>
        </p:txBody>
      </p:sp>
      <p:sp>
        <p:nvSpPr>
          <p:cNvPr id="2" name="TextBox 1"/>
          <p:cNvSpPr txBox="1"/>
          <p:nvPr/>
        </p:nvSpPr>
        <p:spPr>
          <a:xfrm>
            <a:off x="721425" y="2683043"/>
            <a:ext cx="3958389" cy="584775"/>
          </a:xfrm>
          <a:prstGeom prst="rect">
            <a:avLst/>
          </a:prstGeom>
          <a:noFill/>
        </p:spPr>
        <p:txBody>
          <a:bodyPr wrap="square" rtlCol="0">
            <a:spAutoFit/>
          </a:bodyPr>
          <a:lstStyle/>
          <a:p>
            <a:r>
              <a:rPr lang="en-US" sz="3200" dirty="0">
                <a:solidFill>
                  <a:srgbClr val="2F86C5"/>
                </a:solidFill>
                <a:latin typeface="Lao Sangam MN" charset="0"/>
                <a:ea typeface="Lao Sangam MN" charset="0"/>
                <a:cs typeface="Lao Sangam MN" charset="0"/>
              </a:rPr>
              <a:t>MGCR 293</a:t>
            </a:r>
          </a:p>
        </p:txBody>
      </p:sp>
      <p:sp>
        <p:nvSpPr>
          <p:cNvPr id="4" name="TextBox 3"/>
          <p:cNvSpPr txBox="1"/>
          <p:nvPr/>
        </p:nvSpPr>
        <p:spPr>
          <a:xfrm>
            <a:off x="3578087" y="5111938"/>
            <a:ext cx="5253092" cy="1631216"/>
          </a:xfrm>
          <a:prstGeom prst="rect">
            <a:avLst/>
          </a:prstGeom>
          <a:noFill/>
        </p:spPr>
        <p:txBody>
          <a:bodyPr wrap="square" rtlCol="0">
            <a:spAutoFit/>
          </a:bodyPr>
          <a:lstStyle/>
          <a:p>
            <a:r>
              <a:rPr lang="en-US" sz="2000" dirty="0">
                <a:solidFill>
                  <a:srgbClr val="F4963D"/>
                </a:solidFill>
                <a:latin typeface="Lao Sangam MN" charset="0"/>
                <a:ea typeface="Lao Sangam MN" charset="0"/>
                <a:cs typeface="Lao Sangam MN" charset="0"/>
              </a:rPr>
              <a:t>		            Professor: Dr. K. </a:t>
            </a:r>
            <a:r>
              <a:rPr lang="en-US" sz="2000" dirty="0" err="1">
                <a:solidFill>
                  <a:srgbClr val="F4963D"/>
                </a:solidFill>
                <a:latin typeface="Lao Sangam MN" charset="0"/>
                <a:ea typeface="Lao Sangam MN" charset="0"/>
                <a:cs typeface="Lao Sangam MN" charset="0"/>
              </a:rPr>
              <a:t>Salmasi</a:t>
            </a:r>
            <a:endParaRPr lang="en-US" sz="2000" dirty="0">
              <a:solidFill>
                <a:srgbClr val="F4963D"/>
              </a:solidFill>
              <a:latin typeface="Lao Sangam MN" charset="0"/>
              <a:ea typeface="Lao Sangam MN" charset="0"/>
              <a:cs typeface="Lao Sangam MN" charset="0"/>
            </a:endParaRPr>
          </a:p>
          <a:p>
            <a:pPr algn="r"/>
            <a:r>
              <a:rPr lang="en-US" sz="2000" dirty="0">
                <a:solidFill>
                  <a:srgbClr val="F4963D"/>
                </a:solidFill>
                <a:latin typeface="Lao Sangam MN" charset="0"/>
                <a:ea typeface="Lao Sangam MN" charset="0"/>
                <a:cs typeface="Lao Sangam MN" charset="0"/>
              </a:rPr>
              <a:t>Dr. </a:t>
            </a:r>
            <a:r>
              <a:rPr lang="en-US" sz="2000" dirty="0" err="1">
                <a:solidFill>
                  <a:srgbClr val="F4963D"/>
                </a:solidFill>
                <a:latin typeface="Lao Sangam MN" charset="0"/>
                <a:ea typeface="Lao Sangam MN" charset="0"/>
                <a:cs typeface="Lao Sangam MN" charset="0"/>
              </a:rPr>
              <a:t>Taweewan</a:t>
            </a:r>
            <a:endParaRPr lang="en-US" sz="2000" dirty="0">
              <a:solidFill>
                <a:srgbClr val="F4963D"/>
              </a:solidFill>
              <a:latin typeface="Lao Sangam MN" charset="0"/>
              <a:ea typeface="Lao Sangam MN" charset="0"/>
              <a:cs typeface="Lao Sangam MN" charset="0"/>
            </a:endParaRPr>
          </a:p>
          <a:p>
            <a:pPr algn="r"/>
            <a:r>
              <a:rPr lang="en-US" sz="2000" dirty="0">
                <a:solidFill>
                  <a:srgbClr val="F4963D"/>
                </a:solidFill>
                <a:latin typeface="Lao Sangam MN" charset="0"/>
                <a:ea typeface="Lao Sangam MN" charset="0"/>
                <a:cs typeface="Lao Sangam MN" charset="0"/>
              </a:rPr>
              <a:t>Dr. </a:t>
            </a:r>
            <a:r>
              <a:rPr lang="en-US" sz="2000" dirty="0" err="1">
                <a:solidFill>
                  <a:srgbClr val="F4963D"/>
                </a:solidFill>
                <a:latin typeface="Lao Sangam MN" charset="0"/>
                <a:ea typeface="Lao Sangam MN" charset="0"/>
                <a:cs typeface="Lao Sangam MN" charset="0"/>
              </a:rPr>
              <a:t>Nizami</a:t>
            </a:r>
            <a:endParaRPr lang="en-US" sz="2000" dirty="0">
              <a:solidFill>
                <a:srgbClr val="F4963D"/>
              </a:solidFill>
              <a:latin typeface="Lao Sangam MN" charset="0"/>
              <a:ea typeface="Lao Sangam MN" charset="0"/>
              <a:cs typeface="Lao Sangam MN" charset="0"/>
            </a:endParaRPr>
          </a:p>
          <a:p>
            <a:pPr algn="r"/>
            <a:r>
              <a:rPr lang="en-US" sz="2000" dirty="0">
                <a:solidFill>
                  <a:srgbClr val="F4963D"/>
                </a:solidFill>
                <a:latin typeface="Lao Sangam MN" charset="0"/>
                <a:ea typeface="Lao Sangam MN" charset="0"/>
                <a:cs typeface="Lao Sangam MN" charset="0"/>
              </a:rPr>
              <a:t>T.A.: Mike Brintnell</a:t>
            </a:r>
          </a:p>
          <a:p>
            <a:pPr algn="r"/>
            <a:r>
              <a:rPr lang="en-US" sz="2000" dirty="0">
                <a:solidFill>
                  <a:srgbClr val="F4963D"/>
                </a:solidFill>
                <a:latin typeface="Lao Sangam MN" charset="0"/>
                <a:ea typeface="Lao Sangam MN" charset="0"/>
                <a:cs typeface="Lao Sangam MN" charset="0"/>
              </a:rPr>
              <a:t>Presentation Credit: Brianna Mooney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LAW OF DIMINISHING RETURNS</a:t>
            </a:r>
          </a:p>
        </p:txBody>
      </p:sp>
      <p:sp>
        <p:nvSpPr>
          <p:cNvPr id="3" name="Text Placeholder 2"/>
          <p:cNvSpPr>
            <a:spLocks noGrp="1"/>
          </p:cNvSpPr>
          <p:nvPr>
            <p:ph type="body" idx="1"/>
          </p:nvPr>
        </p:nvSpPr>
        <p:spPr>
          <a:xfrm>
            <a:off x="749320" y="1600199"/>
            <a:ext cx="8093889" cy="4979681"/>
          </a:xfrm>
        </p:spPr>
        <p:txBody>
          <a:bodyPr/>
          <a:lstStyle/>
          <a:p>
            <a:pPr>
              <a:buNone/>
            </a:pPr>
            <a:r>
              <a:rPr lang="en-US" sz="2000" dirty="0"/>
              <a:t>If equal increments of an input are added to a production process, and the quantities of other inputs are held constant, </a:t>
            </a:r>
            <a:r>
              <a:rPr lang="en-US" sz="2000" b="1" dirty="0"/>
              <a:t>the marginal product of the input will eventually diminish</a:t>
            </a:r>
          </a:p>
          <a:p>
            <a:pPr>
              <a:buNone/>
            </a:pPr>
            <a:endParaRPr lang="en-US" sz="2000" b="1" dirty="0"/>
          </a:p>
          <a:p>
            <a:pPr>
              <a:buNone/>
            </a:pPr>
            <a:r>
              <a:rPr lang="en-US" sz="2000" dirty="0"/>
              <a:t>This is an empirical generalization, it assumes that technology remains fixed and the quantity of other inputs is fixed</a:t>
            </a:r>
          </a:p>
          <a:p>
            <a:pPr>
              <a:buNone/>
            </a:pPr>
            <a:endParaRPr lang="en-US" sz="2000" dirty="0"/>
          </a:p>
          <a:p>
            <a:pPr>
              <a:buNone/>
            </a:pPr>
            <a:r>
              <a:rPr lang="en-US" sz="2000" dirty="0">
                <a:hlinkClick r:id="rId3"/>
              </a:rPr>
              <a:t>https://www.youtube.com/watch?v=xLSRMt-wWAM</a:t>
            </a:r>
            <a:endParaRPr lang="en-US" sz="2000" dirty="0"/>
          </a:p>
        </p:txBody>
      </p:sp>
    </p:spTree>
    <p:extLst>
      <p:ext uri="{BB962C8B-B14F-4D97-AF65-F5344CB8AC3E}">
        <p14:creationId xmlns:p14="http://schemas.microsoft.com/office/powerpoint/2010/main" val="14287992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700" y="-86298"/>
            <a:ext cx="6462600" cy="1143000"/>
          </a:xfrm>
        </p:spPr>
        <p:txBody>
          <a:bodyPr/>
          <a:lstStyle/>
          <a:p>
            <a:r>
              <a:rPr lang="en-US" dirty="0"/>
              <a:t>OPTIMIZATION OF INPUTS</a:t>
            </a:r>
          </a:p>
        </p:txBody>
      </p:sp>
      <p:sp>
        <p:nvSpPr>
          <p:cNvPr id="3" name="Text Placeholder 2"/>
          <p:cNvSpPr>
            <a:spLocks noGrp="1"/>
          </p:cNvSpPr>
          <p:nvPr>
            <p:ph type="body" idx="1"/>
          </p:nvPr>
        </p:nvSpPr>
        <p:spPr>
          <a:xfrm>
            <a:off x="893700" y="1056702"/>
            <a:ext cx="7672784" cy="5511148"/>
          </a:xfrm>
        </p:spPr>
        <p:txBody>
          <a:bodyPr/>
          <a:lstStyle/>
          <a:p>
            <a:pPr>
              <a:buNone/>
            </a:pPr>
            <a:r>
              <a:rPr lang="en-US" sz="2400" dirty="0"/>
              <a:t>Must understand the </a:t>
            </a:r>
            <a:r>
              <a:rPr lang="en-US" sz="2400" u="sng" dirty="0"/>
              <a:t>marginal revenue product </a:t>
            </a:r>
            <a:r>
              <a:rPr lang="en-US" sz="2400" dirty="0"/>
              <a:t>of the variable input and the </a:t>
            </a:r>
            <a:r>
              <a:rPr lang="en-US" sz="2400" u="sng" dirty="0"/>
              <a:t>marginal expenditure </a:t>
            </a:r>
            <a:r>
              <a:rPr lang="en-US" sz="2400" dirty="0"/>
              <a:t>of the variable input:</a:t>
            </a:r>
          </a:p>
          <a:p>
            <a:endParaRPr lang="en-US" sz="2400" dirty="0"/>
          </a:p>
          <a:p>
            <a:r>
              <a:rPr lang="en-US" sz="2400" dirty="0"/>
              <a:t>The </a:t>
            </a:r>
            <a:r>
              <a:rPr lang="en-US" sz="2400" b="1" dirty="0"/>
              <a:t>marginal revenue product (MRP) </a:t>
            </a:r>
            <a:r>
              <a:rPr lang="en-US" sz="2400" dirty="0"/>
              <a:t>of variable </a:t>
            </a:r>
            <a:r>
              <a:rPr lang="en-US" dirty="0"/>
              <a:t>input X is the change in </a:t>
            </a:r>
            <a:r>
              <a:rPr lang="en-US" b="1" dirty="0"/>
              <a:t>total revenue </a:t>
            </a:r>
            <a:r>
              <a:rPr lang="en-US" dirty="0"/>
              <a:t>caused by a one-unit change in the amount of X used</a:t>
            </a:r>
            <a:endParaRPr lang="en-US" sz="2400" dirty="0"/>
          </a:p>
          <a:p>
            <a:pPr>
              <a:buNone/>
            </a:pPr>
            <a:endParaRPr lang="en-US" sz="2400" dirty="0"/>
          </a:p>
          <a:p>
            <a:r>
              <a:rPr lang="en-US" sz="2400" b="1" dirty="0"/>
              <a:t>Marginal expenditure </a:t>
            </a:r>
            <a:r>
              <a:rPr lang="en-US" sz="2400" dirty="0"/>
              <a:t>of </a:t>
            </a:r>
            <a:r>
              <a:rPr lang="en-US" dirty="0"/>
              <a:t>variable </a:t>
            </a:r>
            <a:r>
              <a:rPr lang="en-US" sz="2400" dirty="0"/>
              <a:t>input X (</a:t>
            </a:r>
            <a:r>
              <a:rPr lang="en-US" sz="2400" dirty="0" err="1"/>
              <a:t>ME</a:t>
            </a:r>
            <a:r>
              <a:rPr lang="en-US" sz="2400" baseline="-25000" dirty="0" err="1"/>
              <a:t>x</a:t>
            </a:r>
            <a:r>
              <a:rPr lang="en-US" sz="2400" dirty="0"/>
              <a:t>) is the change in a firm’s </a:t>
            </a:r>
            <a:r>
              <a:rPr lang="en-US" sz="2400" b="1" dirty="0"/>
              <a:t>total cost </a:t>
            </a:r>
            <a:r>
              <a:rPr lang="en-US" sz="2400" dirty="0"/>
              <a:t>caused by </a:t>
            </a:r>
            <a:r>
              <a:rPr lang="en-US" dirty="0"/>
              <a:t>a one-unit change in amount of X used</a:t>
            </a:r>
            <a:endParaRPr lang="en-US" sz="2400" dirty="0"/>
          </a:p>
        </p:txBody>
      </p:sp>
    </p:spTree>
    <p:extLst>
      <p:ext uri="{BB962C8B-B14F-4D97-AF65-F5344CB8AC3E}">
        <p14:creationId xmlns:p14="http://schemas.microsoft.com/office/powerpoint/2010/main" val="19774110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264695" y="613612"/>
                <a:ext cx="8181473" cy="5954238"/>
              </a:xfrm>
            </p:spPr>
            <p:txBody>
              <a:bodyPr/>
              <a:lstStyle/>
              <a:p>
                <a:pPr>
                  <a:buNone/>
                </a:pPr>
                <a:endParaRPr lang="en-US" sz="2400" i="1" dirty="0">
                  <a:latin typeface="Cambria Math" charset="0"/>
                </a:endParaRPr>
              </a:p>
              <a:p>
                <a:pP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a:rPr>
                          </m:ctrlPr>
                        </m:sSubPr>
                        <m:e>
                          <m:r>
                            <a:rPr lang="en-CA" sz="2400" b="0" i="1" smtClean="0">
                              <a:latin typeface="Cambria Math" charset="0"/>
                            </a:rPr>
                            <m:t>𝑀𝑅𝑃</m:t>
                          </m:r>
                        </m:e>
                        <m:sub>
                          <m:r>
                            <a:rPr lang="en-CA" sz="2400" b="0" i="1" smtClean="0">
                              <a:latin typeface="Cambria Math" charset="0"/>
                            </a:rPr>
                            <m:t>𝑋</m:t>
                          </m:r>
                        </m:sub>
                      </m:sSub>
                      <m:r>
                        <a:rPr lang="en-CA" sz="2400" b="0" i="1" smtClean="0">
                          <a:latin typeface="Cambria Math" charset="0"/>
                        </a:rPr>
                        <m:t>=</m:t>
                      </m:r>
                      <m:f>
                        <m:fPr>
                          <m:ctrlPr>
                            <a:rPr lang="mr-IN" sz="2400" b="0" i="1" smtClean="0">
                              <a:latin typeface="Cambria Math"/>
                            </a:rPr>
                          </m:ctrlPr>
                        </m:fPr>
                        <m:num>
                          <m:r>
                            <a:rPr lang="en-CA" sz="2400" b="0" i="1" smtClean="0">
                              <a:latin typeface="Cambria Math" charset="0"/>
                            </a:rPr>
                            <m:t>𝑑𝑇𝑅</m:t>
                          </m:r>
                        </m:num>
                        <m:den>
                          <m:r>
                            <a:rPr lang="en-CA" sz="2400" b="0" i="1" smtClean="0">
                              <a:latin typeface="Cambria Math" charset="0"/>
                            </a:rPr>
                            <m:t>𝑑𝑄</m:t>
                          </m:r>
                        </m:den>
                      </m:f>
                      <m:r>
                        <a:rPr lang="en-CA" sz="2400" i="1">
                          <a:latin typeface="Cambria Math" charset="0"/>
                          <a:ea typeface="Cambria Math" charset="0"/>
                          <a:cs typeface="Cambria Math" charset="0"/>
                        </a:rPr>
                        <m:t>×</m:t>
                      </m:r>
                      <m:f>
                        <m:fPr>
                          <m:ctrlPr>
                            <a:rPr lang="mr-IN" sz="2400" b="0" i="1" smtClean="0">
                              <a:latin typeface="Cambria Math"/>
                            </a:rPr>
                          </m:ctrlPr>
                        </m:fPr>
                        <m:num>
                          <m:r>
                            <a:rPr lang="en-CA" sz="2400" b="0" i="1" smtClean="0">
                              <a:latin typeface="Cambria Math" charset="0"/>
                            </a:rPr>
                            <m:t>𝑑𝑄</m:t>
                          </m:r>
                        </m:num>
                        <m:den>
                          <m:r>
                            <a:rPr lang="en-CA" sz="2400" b="0" i="1" smtClean="0">
                              <a:latin typeface="Cambria Math" charset="0"/>
                            </a:rPr>
                            <m:t>𝑑𝑋</m:t>
                          </m:r>
                        </m:den>
                      </m:f>
                    </m:oMath>
                  </m:oMathPara>
                </a14:m>
                <a:endParaRPr lang="en-US" sz="2400" dirty="0"/>
              </a:p>
              <a:p>
                <a:pPr>
                  <a:buNone/>
                </a:pPr>
                <a:endParaRPr lang="en-CA" sz="2400" i="1" dirty="0">
                  <a:latin typeface="Cambria Math" charset="0"/>
                </a:endParaRPr>
              </a:p>
              <a:p>
                <a:pPr>
                  <a:buNone/>
                </a:pPr>
                <a14:m>
                  <m:oMath xmlns:m="http://schemas.openxmlformats.org/officeDocument/2006/math">
                    <m:f>
                      <m:fPr>
                        <m:ctrlPr>
                          <a:rPr lang="mr-IN" sz="2400" i="1">
                            <a:latin typeface="Cambria Math"/>
                          </a:rPr>
                        </m:ctrlPr>
                      </m:fPr>
                      <m:num>
                        <m:r>
                          <a:rPr lang="en-CA" sz="2400" i="1">
                            <a:latin typeface="Cambria Math" charset="0"/>
                          </a:rPr>
                          <m:t>𝑑𝑇𝑅</m:t>
                        </m:r>
                      </m:num>
                      <m:den>
                        <m:r>
                          <a:rPr lang="en-CA" sz="2400" i="1">
                            <a:latin typeface="Cambria Math" charset="0"/>
                          </a:rPr>
                          <m:t>𝑑𝑄</m:t>
                        </m:r>
                      </m:den>
                    </m:f>
                  </m:oMath>
                </a14:m>
                <a:r>
                  <a:rPr lang="en-US" sz="2400" dirty="0"/>
                  <a:t> = Marginal Revenue, and </a:t>
                </a:r>
                <a14:m>
                  <m:oMath xmlns:m="http://schemas.openxmlformats.org/officeDocument/2006/math">
                    <m:f>
                      <m:fPr>
                        <m:ctrlPr>
                          <a:rPr lang="mr-IN" sz="2400" i="1">
                            <a:latin typeface="Cambria Math"/>
                          </a:rPr>
                        </m:ctrlPr>
                      </m:fPr>
                      <m:num>
                        <m:r>
                          <a:rPr lang="en-CA" sz="2400" i="1">
                            <a:latin typeface="Cambria Math" charset="0"/>
                          </a:rPr>
                          <m:t>𝑑𝑄</m:t>
                        </m:r>
                      </m:num>
                      <m:den>
                        <m:r>
                          <a:rPr lang="en-CA" sz="2400" i="1">
                            <a:latin typeface="Cambria Math" charset="0"/>
                          </a:rPr>
                          <m:t>𝑑𝑋</m:t>
                        </m:r>
                      </m:den>
                    </m:f>
                  </m:oMath>
                </a14:m>
                <a:r>
                  <a:rPr lang="en-US" sz="2400" dirty="0"/>
                  <a:t> = Marginal Product</a:t>
                </a:r>
              </a:p>
              <a:p>
                <a:pPr>
                  <a:buNone/>
                </a:pPr>
                <a:endParaRPr lang="en-US" sz="2400" dirty="0"/>
              </a:p>
              <a:p>
                <a:pPr>
                  <a:buNone/>
                </a:pPr>
                <a:r>
                  <a:rPr lang="en-US" sz="2400" dirty="0"/>
                  <a:t>Therefore, Marginal Revenue Product = (MR)*(</a:t>
                </a:r>
                <a:r>
                  <a:rPr lang="en-US" sz="2400" dirty="0" err="1"/>
                  <a:t>MP</a:t>
                </a:r>
                <a:r>
                  <a:rPr lang="en-US" sz="2400" baseline="-25000" dirty="0" err="1"/>
                  <a:t>x</a:t>
                </a:r>
                <a:r>
                  <a:rPr lang="en-US" sz="2400" dirty="0"/>
                  <a:t>)</a:t>
                </a:r>
              </a:p>
              <a:p>
                <a:pPr>
                  <a:buNone/>
                </a:pPr>
                <a:r>
                  <a:rPr lang="en-US" sz="2400" dirty="0"/>
                  <a:t/>
                </a:r>
                <a:br>
                  <a:rPr lang="en-US" sz="2400" dirty="0"/>
                </a:br>
                <a:r>
                  <a:rPr lang="en-US" sz="2400" dirty="0"/>
                  <a:t>Marginal Expenditure = </a:t>
                </a:r>
                <a14:m>
                  <m:oMath xmlns:m="http://schemas.openxmlformats.org/officeDocument/2006/math">
                    <m:f>
                      <m:fPr>
                        <m:ctrlPr>
                          <a:rPr lang="mr-IN" sz="2400" i="1" smtClean="0">
                            <a:latin typeface="Cambria Math"/>
                          </a:rPr>
                        </m:ctrlPr>
                      </m:fPr>
                      <m:num>
                        <m:r>
                          <a:rPr lang="en-CA" sz="2400" b="0" i="1" smtClean="0">
                            <a:latin typeface="Cambria Math" charset="0"/>
                          </a:rPr>
                          <m:t>𝑑𝑇𝐶</m:t>
                        </m:r>
                      </m:num>
                      <m:den>
                        <m:r>
                          <a:rPr lang="en-CA" sz="2400" b="0" i="1" smtClean="0">
                            <a:latin typeface="Cambria Math" charset="0"/>
                          </a:rPr>
                          <m:t>𝑑𝑋</m:t>
                        </m:r>
                      </m:den>
                    </m:f>
                  </m:oMath>
                </a14:m>
                <a:endParaRPr lang="en-US" sz="2400" dirty="0"/>
              </a:p>
              <a:p>
                <a:pPr>
                  <a:buNone/>
                </a:pPr>
                <a:endParaRPr lang="en-US" sz="2400" dirty="0"/>
              </a:p>
              <a:p>
                <a:pPr algn="ctr">
                  <a:buNone/>
                </a:pPr>
                <a:r>
                  <a:rPr lang="en-US" sz="2400" b="1" dirty="0"/>
                  <a:t>Profit-Maximizing amount of input X </a:t>
                </a:r>
                <a:r>
                  <a:rPr lang="en-US" sz="2400" dirty="0"/>
                  <a:t>occurs where </a:t>
                </a:r>
              </a:p>
              <a:p>
                <a:pPr algn="ctr">
                  <a:buNone/>
                </a:pPr>
                <a:endParaRPr lang="en-US" sz="2400" dirty="0"/>
              </a:p>
              <a:p>
                <a:pPr algn="ctr">
                  <a:buNone/>
                </a:pPr>
                <a:r>
                  <a:rPr lang="en-US" sz="3200" b="1" dirty="0" err="1"/>
                  <a:t>MRP</a:t>
                </a:r>
                <a:r>
                  <a:rPr lang="en-US" sz="3200" b="1" baseline="-25000" dirty="0" err="1"/>
                  <a:t>x</a:t>
                </a:r>
                <a:r>
                  <a:rPr lang="en-US" sz="3200" b="1" dirty="0"/>
                  <a:t>=</a:t>
                </a:r>
                <a:r>
                  <a:rPr lang="en-US" sz="3200" b="1" dirty="0" err="1"/>
                  <a:t>ME</a:t>
                </a:r>
                <a:r>
                  <a:rPr lang="en-US" sz="3200" b="1" baseline="-25000" dirty="0" err="1"/>
                  <a:t>x</a:t>
                </a:r>
                <a:r>
                  <a:rPr lang="en-US" sz="3200" b="1" dirty="0"/>
                  <a:t> </a:t>
                </a:r>
                <a:r>
                  <a:rPr lang="en-US" sz="2400" dirty="0"/>
                  <a:t/>
                </a:r>
                <a:br>
                  <a:rPr lang="en-US" sz="2400" dirty="0"/>
                </a:br>
                <a:r>
                  <a:rPr lang="en-US" sz="2400" dirty="0"/>
                  <a:t/>
                </a:r>
                <a:br>
                  <a:rPr lang="en-US" sz="2400" dirty="0"/>
                </a:br>
                <a:endParaRPr lang="en-US" sz="2400"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264695" y="613612"/>
                <a:ext cx="8181473" cy="5954238"/>
              </a:xfrm>
              <a:blipFill>
                <a:blip r:embed="rId2"/>
                <a:stretch>
                  <a:fillRect l="-1117"/>
                </a:stretch>
              </a:blipFill>
            </p:spPr>
            <p:txBody>
              <a:bodyPr/>
              <a:lstStyle/>
              <a:p>
                <a:r>
                  <a:rPr lang="en-CA">
                    <a:noFill/>
                  </a:rPr>
                  <a:t> </a:t>
                </a:r>
              </a:p>
            </p:txBody>
          </p:sp>
        </mc:Fallback>
      </mc:AlternateContent>
    </p:spTree>
    <p:extLst>
      <p:ext uri="{BB962C8B-B14F-4D97-AF65-F5344CB8AC3E}">
        <p14:creationId xmlns:p14="http://schemas.microsoft.com/office/powerpoint/2010/main" val="3819319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700" y="142199"/>
            <a:ext cx="6462600" cy="1143000"/>
          </a:xfrm>
        </p:spPr>
        <p:txBody>
          <a:bodyPr/>
          <a:lstStyle/>
          <a:p>
            <a:r>
              <a:rPr lang="en-US" dirty="0"/>
              <a:t>ISOQUANT AND ISOCOST</a:t>
            </a:r>
          </a:p>
        </p:txBody>
      </p:sp>
      <p:sp>
        <p:nvSpPr>
          <p:cNvPr id="3" name="Text Placeholder 2"/>
          <p:cNvSpPr>
            <a:spLocks noGrp="1"/>
          </p:cNvSpPr>
          <p:nvPr>
            <p:ph type="body" idx="1"/>
          </p:nvPr>
        </p:nvSpPr>
        <p:spPr>
          <a:xfrm>
            <a:off x="893700" y="1285199"/>
            <a:ext cx="7588563" cy="4736399"/>
          </a:xfrm>
        </p:spPr>
        <p:txBody>
          <a:bodyPr/>
          <a:lstStyle/>
          <a:p>
            <a:pPr>
              <a:buNone/>
            </a:pPr>
            <a:r>
              <a:rPr lang="en-US" sz="2000" dirty="0"/>
              <a:t>Isoquant: a curve showing </a:t>
            </a:r>
            <a:r>
              <a:rPr lang="en-US" sz="2000" b="1" dirty="0"/>
              <a:t>all possible combinations of inputs that yield the same output. </a:t>
            </a:r>
            <a:r>
              <a:rPr lang="en-US" sz="2000" dirty="0"/>
              <a:t>In other words, output is constant along each isoquant curve. </a:t>
            </a:r>
            <a:endParaRPr lang="en-US" sz="2000" b="1" dirty="0"/>
          </a:p>
          <a:p>
            <a:pPr>
              <a:buNone/>
            </a:pPr>
            <a:endParaRPr lang="en-US" sz="2000" dirty="0"/>
          </a:p>
          <a:p>
            <a:pPr>
              <a:buNone/>
            </a:pPr>
            <a:r>
              <a:rPr lang="en-US" sz="2000" dirty="0"/>
              <a:t>Shows producers how to respond efficiently to changes in the markets for inputs</a:t>
            </a:r>
          </a:p>
          <a:p>
            <a:pPr>
              <a:buNone/>
            </a:pPr>
            <a:endParaRPr lang="en-US" sz="2000" dirty="0"/>
          </a:p>
          <a:p>
            <a:pPr>
              <a:buNone/>
            </a:pPr>
            <a:r>
              <a:rPr lang="en-US" sz="2000" dirty="0"/>
              <a:t/>
            </a:r>
            <a:br>
              <a:rPr lang="en-US" sz="2000" dirty="0"/>
            </a:br>
            <a:endParaRPr lang="en-US" sz="2000" dirty="0"/>
          </a:p>
        </p:txBody>
      </p:sp>
      <p:pic>
        <p:nvPicPr>
          <p:cNvPr id="4" name="Picture 3"/>
          <p:cNvPicPr>
            <a:picLocks noChangeAspect="1"/>
          </p:cNvPicPr>
          <p:nvPr/>
        </p:nvPicPr>
        <p:blipFill>
          <a:blip r:embed="rId2"/>
          <a:stretch>
            <a:fillRect/>
          </a:stretch>
        </p:blipFill>
        <p:spPr>
          <a:xfrm>
            <a:off x="2408665" y="3429000"/>
            <a:ext cx="4558632" cy="2972228"/>
          </a:xfrm>
          <a:prstGeom prst="rect">
            <a:avLst/>
          </a:prstGeom>
        </p:spPr>
      </p:pic>
    </p:spTree>
    <p:extLst>
      <p:ext uri="{BB962C8B-B14F-4D97-AF65-F5344CB8AC3E}">
        <p14:creationId xmlns:p14="http://schemas.microsoft.com/office/powerpoint/2010/main" val="8022794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4411" y="0"/>
            <a:ext cx="7684816" cy="1143000"/>
          </a:xfrm>
        </p:spPr>
        <p:txBody>
          <a:bodyPr/>
          <a:lstStyle/>
          <a:p>
            <a:r>
              <a:rPr lang="en-US" dirty="0"/>
              <a:t>ECONOMIC ZONE OF PRODUCTION</a:t>
            </a:r>
          </a:p>
        </p:txBody>
      </p:sp>
      <p:sp>
        <p:nvSpPr>
          <p:cNvPr id="3" name="Text Placeholder 2"/>
          <p:cNvSpPr>
            <a:spLocks noGrp="1"/>
          </p:cNvSpPr>
          <p:nvPr>
            <p:ph type="body" idx="1"/>
          </p:nvPr>
        </p:nvSpPr>
        <p:spPr>
          <a:xfrm>
            <a:off x="893700" y="1143001"/>
            <a:ext cx="7684816" cy="5438274"/>
          </a:xfrm>
        </p:spPr>
        <p:txBody>
          <a:bodyPr/>
          <a:lstStyle/>
          <a:p>
            <a:pPr>
              <a:buNone/>
            </a:pPr>
            <a:r>
              <a:rPr lang="en-US" sz="2400" dirty="0"/>
              <a:t>The region between the</a:t>
            </a:r>
            <a:r>
              <a:rPr lang="en-US" sz="2400" b="1" dirty="0"/>
              <a:t> ridge lines</a:t>
            </a:r>
            <a:r>
              <a:rPr lang="en-US" sz="2400" dirty="0"/>
              <a:t>, which </a:t>
            </a:r>
            <a:r>
              <a:rPr lang="en-US" sz="2400" b="1" dirty="0"/>
              <a:t>connects all the points on the isoquants where marginal product of the two inputs are zero</a:t>
            </a:r>
            <a:r>
              <a:rPr lang="en-US" sz="2400" dirty="0"/>
              <a:t>.</a:t>
            </a:r>
          </a:p>
          <a:p>
            <a:pPr>
              <a:buNone/>
            </a:pPr>
            <a:endParaRPr lang="en-US" sz="2400" dirty="0"/>
          </a:p>
          <a:p>
            <a:pPr>
              <a:buNone/>
            </a:pPr>
            <a:endParaRPr lang="en-US" sz="2400" dirty="0"/>
          </a:p>
          <a:p>
            <a:pPr>
              <a:buNone/>
            </a:pPr>
            <a:endParaRPr lang="en-US" sz="2400" dirty="0"/>
          </a:p>
          <a:p>
            <a:pPr>
              <a:buNone/>
            </a:pPr>
            <a:endParaRPr lang="en-US" sz="2400" dirty="0"/>
          </a:p>
          <a:p>
            <a:pPr>
              <a:buNone/>
            </a:pPr>
            <a:endParaRPr lang="en-US" sz="2400" dirty="0"/>
          </a:p>
          <a:p>
            <a:pPr>
              <a:buNone/>
            </a:pPr>
            <a:endParaRPr lang="en-US" sz="2400" dirty="0"/>
          </a:p>
          <a:p>
            <a:pPr>
              <a:buNone/>
            </a:pPr>
            <a:r>
              <a:rPr lang="en-US" sz="2400" dirty="0"/>
              <a:t>Outside of these ridge lines, the marginal product of one input is negative, meaning that each additional unit of </a:t>
            </a:r>
            <a:r>
              <a:rPr lang="en-US" dirty="0"/>
              <a:t>that input </a:t>
            </a:r>
            <a:r>
              <a:rPr lang="en-US" sz="2400" dirty="0"/>
              <a:t>used is adding decreasing amounts of output. Therefore, managers will not choose to use combinations of inputs outside of th</a:t>
            </a:r>
            <a:r>
              <a:rPr lang="en-US" dirty="0"/>
              <a:t>e ridgelines</a:t>
            </a:r>
            <a:endParaRPr lang="en-US" sz="2400" dirty="0"/>
          </a:p>
        </p:txBody>
      </p:sp>
      <p:pic>
        <p:nvPicPr>
          <p:cNvPr id="4" name="Picture 3"/>
          <p:cNvPicPr>
            <a:picLocks noChangeAspect="1"/>
          </p:cNvPicPr>
          <p:nvPr/>
        </p:nvPicPr>
        <p:blipFill>
          <a:blip r:embed="rId2"/>
          <a:stretch>
            <a:fillRect/>
          </a:stretch>
        </p:blipFill>
        <p:spPr>
          <a:xfrm>
            <a:off x="2583687" y="2345460"/>
            <a:ext cx="3976626" cy="2167079"/>
          </a:xfrm>
          <a:prstGeom prst="rect">
            <a:avLst/>
          </a:prstGeom>
        </p:spPr>
      </p:pic>
    </p:spTree>
    <p:extLst>
      <p:ext uri="{BB962C8B-B14F-4D97-AF65-F5344CB8AC3E}">
        <p14:creationId xmlns:p14="http://schemas.microsoft.com/office/powerpoint/2010/main" val="7818851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SUBSTITUTING INPUTS</a:t>
            </a:r>
          </a:p>
        </p:txBody>
      </p:sp>
      <p:sp>
        <p:nvSpPr>
          <p:cNvPr id="3" name="Text Placeholder 2"/>
          <p:cNvSpPr>
            <a:spLocks noGrp="1"/>
          </p:cNvSpPr>
          <p:nvPr>
            <p:ph type="body" idx="1"/>
          </p:nvPr>
        </p:nvSpPr>
        <p:spPr>
          <a:xfrm>
            <a:off x="893700" y="1707801"/>
            <a:ext cx="7612626" cy="5150199"/>
          </a:xfrm>
        </p:spPr>
        <p:txBody>
          <a:bodyPr/>
          <a:lstStyle/>
          <a:p>
            <a:pPr>
              <a:buNone/>
            </a:pPr>
            <a:r>
              <a:rPr lang="en-US" sz="2400" dirty="0"/>
              <a:t>There are some degrees of substitutability between inputs:</a:t>
            </a:r>
          </a:p>
          <a:p>
            <a:pPr>
              <a:buNone/>
            </a:pPr>
            <a:endParaRPr lang="en-US" sz="2400" dirty="0"/>
          </a:p>
          <a:p>
            <a:pPr marL="457200" indent="-457200" fontAlgn="base">
              <a:buFont typeface="+mj-lt"/>
              <a:buAutoNum type="arabicPeriod"/>
            </a:pPr>
            <a:r>
              <a:rPr lang="en-US" sz="2400" dirty="0"/>
              <a:t>Perfect substitution (substitute inputs in fixed proportions)</a:t>
            </a:r>
          </a:p>
          <a:p>
            <a:pPr marL="457200" indent="-457200" fontAlgn="base">
              <a:buFont typeface="+mj-lt"/>
              <a:buAutoNum type="arabicPeriod"/>
            </a:pPr>
            <a:endParaRPr lang="en-US" sz="2400" dirty="0"/>
          </a:p>
          <a:p>
            <a:pPr marL="457200" indent="-457200" fontAlgn="base">
              <a:buFont typeface="+mj-lt"/>
              <a:buAutoNum type="arabicPeriod"/>
            </a:pPr>
            <a:r>
              <a:rPr lang="en-US" sz="2400" dirty="0"/>
              <a:t>Perfect complementarity (fixed proportions of two inputs and no ability for substitution)</a:t>
            </a:r>
          </a:p>
          <a:p>
            <a:pPr marL="457200" indent="-457200" fontAlgn="base">
              <a:buFont typeface="+mj-lt"/>
              <a:buAutoNum type="arabicPeriod"/>
            </a:pPr>
            <a:endParaRPr lang="en-US" sz="2400" dirty="0"/>
          </a:p>
          <a:p>
            <a:pPr marL="457200" indent="-457200" fontAlgn="base">
              <a:buFont typeface="+mj-lt"/>
              <a:buAutoNum type="arabicPeriod"/>
            </a:pPr>
            <a:r>
              <a:rPr lang="en-US" sz="2400" dirty="0"/>
              <a:t>Imperfect substitution (varying degrees of substitutability)</a:t>
            </a:r>
          </a:p>
          <a:p>
            <a:endParaRPr lang="en-US" sz="2400" dirty="0"/>
          </a:p>
        </p:txBody>
      </p:sp>
    </p:spTree>
    <p:extLst>
      <p:ext uri="{BB962C8B-B14F-4D97-AF65-F5344CB8AC3E}">
        <p14:creationId xmlns:p14="http://schemas.microsoft.com/office/powerpoint/2010/main" val="15684063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ISOQUANT CURVES</a:t>
            </a:r>
          </a:p>
        </p:txBody>
      </p:sp>
      <p:pic>
        <p:nvPicPr>
          <p:cNvPr id="4" name="Picture 3"/>
          <p:cNvPicPr>
            <a:picLocks noChangeAspect="1"/>
          </p:cNvPicPr>
          <p:nvPr/>
        </p:nvPicPr>
        <p:blipFill>
          <a:blip r:embed="rId2"/>
          <a:stretch>
            <a:fillRect/>
          </a:stretch>
        </p:blipFill>
        <p:spPr>
          <a:xfrm>
            <a:off x="0" y="2266749"/>
            <a:ext cx="9144000" cy="3840480"/>
          </a:xfrm>
          <a:prstGeom prst="rect">
            <a:avLst/>
          </a:prstGeom>
        </p:spPr>
      </p:pic>
    </p:spTree>
    <p:extLst>
      <p:ext uri="{BB962C8B-B14F-4D97-AF65-F5344CB8AC3E}">
        <p14:creationId xmlns:p14="http://schemas.microsoft.com/office/powerpoint/2010/main" val="58631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45187" y="250587"/>
            <a:ext cx="6462600" cy="1143000"/>
          </a:xfrm>
        </p:spPr>
        <p:txBody>
          <a:bodyPr/>
          <a:lstStyle/>
          <a:p>
            <a:r>
              <a:rPr lang="en-US" dirty="0"/>
              <a:t>MARGINAL RATE OF TECHNICIAL SUBSTITUTION</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893699" y="1831450"/>
                <a:ext cx="7600595" cy="4736399"/>
              </a:xfrm>
            </p:spPr>
            <p:txBody>
              <a:bodyPr/>
              <a:lstStyle/>
              <a:p>
                <a:pPr>
                  <a:buNone/>
                </a:pPr>
                <a:r>
                  <a:rPr lang="en-US" sz="2400" dirty="0"/>
                  <a:t>The rate at which one input can be substituted for another input, </a:t>
                </a:r>
                <a:r>
                  <a:rPr lang="en-US" sz="2400" b="1" dirty="0"/>
                  <a:t>if output remains constant</a:t>
                </a:r>
              </a:p>
              <a:p>
                <a:pPr>
                  <a:buNone/>
                </a:pPr>
                <a:endParaRPr lang="en-US" dirty="0"/>
              </a:p>
              <a:p>
                <a:pPr>
                  <a:buNone/>
                </a:pPr>
                <a:r>
                  <a:rPr lang="en-US" dirty="0"/>
                  <a:t>It is the slope of the isoquant. It represents the number of units of the variable input on the Y-axis that must be foregone for each additional unit used of the variable input on the x-axis.</a:t>
                </a:r>
              </a:p>
              <a:p>
                <a:pPr>
                  <a:buNone/>
                </a:pPr>
                <a:endParaRPr lang="en-US" sz="2400" dirty="0"/>
              </a:p>
              <a:p>
                <a:pPr>
                  <a:buNone/>
                </a:pPr>
                <a:r>
                  <a:rPr lang="en-US" dirty="0"/>
                  <a:t>MRTS </a:t>
                </a:r>
                <a:r>
                  <a:rPr lang="en-US" sz="2400" dirty="0"/>
                  <a:t>is derived as the marginal product of input </a:t>
                </a:r>
                <a:r>
                  <a:rPr lang="en-US" dirty="0"/>
                  <a:t>X</a:t>
                </a:r>
                <a:r>
                  <a:rPr lang="en-US" sz="2400" dirty="0"/>
                  <a:t> divided by marginal product of input Y</a:t>
                </a:r>
              </a:p>
              <a:p>
                <a:pPr algn="ctr">
                  <a:buNone/>
                </a:pPr>
                <a:r>
                  <a:rPr lang="en-US" sz="300" dirty="0"/>
                  <a:t> </a:t>
                </a:r>
                <a:r>
                  <a:rPr lang="en-US" sz="2400" dirty="0"/>
                  <a:t/>
                </a:r>
                <a:br>
                  <a:rPr lang="en-US" sz="2400" dirty="0"/>
                </a:br>
                <a:r>
                  <a:rPr lang="en-US" sz="3600" dirty="0"/>
                  <a:t>MRTS= </a:t>
                </a:r>
                <a14:m>
                  <m:oMath xmlns:m="http://schemas.openxmlformats.org/officeDocument/2006/math">
                    <m:f>
                      <m:fPr>
                        <m:ctrlPr>
                          <a:rPr lang="mr-IN" sz="3600" i="1" smtClean="0">
                            <a:latin typeface="Cambria Math"/>
                          </a:rPr>
                        </m:ctrlPr>
                      </m:fPr>
                      <m:num>
                        <m:r>
                          <a:rPr lang="en-CA" sz="3600" b="0" i="1" smtClean="0">
                            <a:latin typeface="Cambria Math" charset="0"/>
                          </a:rPr>
                          <m:t>𝑀𝑃</m:t>
                        </m:r>
                        <m:r>
                          <a:rPr lang="en-CA" sz="3600" b="0" i="1" baseline="-25000" smtClean="0">
                            <a:latin typeface="Cambria Math" charset="0"/>
                          </a:rPr>
                          <m:t>𝑥</m:t>
                        </m:r>
                      </m:num>
                      <m:den>
                        <m:r>
                          <a:rPr lang="en-CA" sz="3600" b="0" i="1" smtClean="0">
                            <a:latin typeface="Cambria Math" charset="0"/>
                          </a:rPr>
                          <m:t>𝑀𝑃</m:t>
                        </m:r>
                        <m:r>
                          <a:rPr lang="en-CA" sz="3600" b="0" i="1" baseline="-25000" smtClean="0">
                            <a:latin typeface="Cambria Math" charset="0"/>
                          </a:rPr>
                          <m:t>𝑦</m:t>
                        </m:r>
                      </m:den>
                    </m:f>
                  </m:oMath>
                </a14:m>
                <a:r>
                  <a:rPr lang="en-US" sz="2400" dirty="0"/>
                  <a:t/>
                </a:r>
                <a:br>
                  <a:rPr lang="en-US" sz="2400" dirty="0"/>
                </a:br>
                <a:endParaRPr lang="en-US" sz="2400"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893699" y="1831450"/>
                <a:ext cx="7600595" cy="4736399"/>
              </a:xfrm>
              <a:blipFill>
                <a:blip r:embed="rId2"/>
                <a:stretch>
                  <a:fillRect l="-1284" r="-1766"/>
                </a:stretch>
              </a:blipFill>
            </p:spPr>
            <p:txBody>
              <a:bodyPr/>
              <a:lstStyle/>
              <a:p>
                <a:r>
                  <a:rPr lang="en-CA">
                    <a:noFill/>
                  </a:rPr>
                  <a:t> </a:t>
                </a:r>
              </a:p>
            </p:txBody>
          </p:sp>
        </mc:Fallback>
      </mc:AlternateContent>
    </p:spTree>
    <p:extLst>
      <p:ext uri="{BB962C8B-B14F-4D97-AF65-F5344CB8AC3E}">
        <p14:creationId xmlns:p14="http://schemas.microsoft.com/office/powerpoint/2010/main" val="16294955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700" y="0"/>
            <a:ext cx="6462600" cy="1143000"/>
          </a:xfrm>
        </p:spPr>
        <p:txBody>
          <a:bodyPr/>
          <a:lstStyle/>
          <a:p>
            <a:r>
              <a:rPr lang="en-US" dirty="0"/>
              <a:t>ISOCOST CURVES</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893700" y="1417650"/>
                <a:ext cx="7576532" cy="4736399"/>
              </a:xfrm>
            </p:spPr>
            <p:txBody>
              <a:bodyPr/>
              <a:lstStyle/>
              <a:p>
                <a:pPr>
                  <a:buNone/>
                </a:pPr>
                <a:r>
                  <a:rPr lang="en-US" sz="2400" dirty="0"/>
                  <a:t>Represent </a:t>
                </a:r>
                <a:r>
                  <a:rPr lang="en-US" sz="2400" b="1" dirty="0"/>
                  <a:t>various combinations of inputs that a firm can buy with the same level of expenditure.</a:t>
                </a:r>
              </a:p>
              <a:p>
                <a:pPr>
                  <a:buNone/>
                </a:pPr>
                <a:endParaRPr lang="en-US" sz="2400" b="1" dirty="0"/>
              </a:p>
              <a:p>
                <a:pPr algn="ctr">
                  <a:buNone/>
                </a:pPr>
                <a:r>
                  <a:rPr lang="en-US" sz="2400" dirty="0"/>
                  <a:t>M= P</a:t>
                </a:r>
                <a:r>
                  <a:rPr lang="en-US" sz="2400" baseline="-25000" dirty="0"/>
                  <a:t>x</a:t>
                </a:r>
                <a:r>
                  <a:rPr lang="en-US" sz="2400" dirty="0"/>
                  <a:t>(X) + </a:t>
                </a:r>
                <a:r>
                  <a:rPr lang="en-US" sz="2400" dirty="0" err="1"/>
                  <a:t>P</a:t>
                </a:r>
                <a:r>
                  <a:rPr lang="en-US" sz="2400" baseline="-25000" dirty="0" err="1"/>
                  <a:t>y</a:t>
                </a:r>
                <a:r>
                  <a:rPr lang="en-US" sz="2400" dirty="0"/>
                  <a:t>(Y) </a:t>
                </a:r>
              </a:p>
              <a:p>
                <a:pPr>
                  <a:buNone/>
                </a:pPr>
                <a:endParaRPr lang="en-US" sz="2400" dirty="0"/>
              </a:p>
              <a:p>
                <a:pPr>
                  <a:buNone/>
                </a:pPr>
                <a:r>
                  <a:rPr lang="en-US" sz="2400" dirty="0"/>
                  <a:t>Where:</a:t>
                </a:r>
              </a:p>
              <a:p>
                <a:pPr marL="342900" indent="-342900"/>
                <a:r>
                  <a:rPr lang="en-US" sz="2400" dirty="0"/>
                  <a:t>X is the quantity used of variable input X</a:t>
                </a:r>
                <a:endParaRPr lang="en-US" dirty="0"/>
              </a:p>
              <a:p>
                <a:pPr marL="342900" indent="-342900"/>
                <a:r>
                  <a:rPr lang="en-US" sz="2400" dirty="0"/>
                  <a:t>Y is the quantity used of variable input Y</a:t>
                </a:r>
              </a:p>
              <a:p>
                <a:pPr marL="342900" indent="-342900"/>
                <a:r>
                  <a:rPr lang="en-US" sz="2400" dirty="0"/>
                  <a:t>P</a:t>
                </a:r>
                <a:r>
                  <a:rPr lang="en-US" sz="2400" baseline="-25000" dirty="0"/>
                  <a:t>x</a:t>
                </a:r>
                <a:r>
                  <a:rPr lang="en-US" baseline="-25000" dirty="0"/>
                  <a:t> </a:t>
                </a:r>
                <a:r>
                  <a:rPr lang="en-US" dirty="0"/>
                  <a:t>is the unit cost of variable input X</a:t>
                </a:r>
                <a:endParaRPr lang="en-US" sz="2400" dirty="0"/>
              </a:p>
              <a:p>
                <a:pPr marL="342900" indent="-342900"/>
                <a:r>
                  <a:rPr lang="en-US" sz="2400" dirty="0" err="1"/>
                  <a:t>P</a:t>
                </a:r>
                <a:r>
                  <a:rPr lang="en-US" baseline="-25000" dirty="0" err="1"/>
                  <a:t>y</a:t>
                </a:r>
                <a:r>
                  <a:rPr lang="en-US" baseline="-25000" dirty="0"/>
                  <a:t> </a:t>
                </a:r>
                <a:r>
                  <a:rPr lang="en-US" dirty="0"/>
                  <a:t>is the unit cost of variable input Y</a:t>
                </a:r>
                <a:endParaRPr lang="en-US" sz="2400" dirty="0"/>
              </a:p>
              <a:p>
                <a:pPr>
                  <a:buNone/>
                </a:pPr>
                <a:endParaRPr lang="en-US" sz="2400" dirty="0"/>
              </a:p>
              <a:p>
                <a:pPr algn="ctr">
                  <a:buNone/>
                </a:pPr>
                <a:r>
                  <a:rPr lang="en-US" sz="2400" dirty="0"/>
                  <a:t>Y = </a:t>
                </a:r>
                <a14:m>
                  <m:oMath xmlns:m="http://schemas.openxmlformats.org/officeDocument/2006/math">
                    <m:f>
                      <m:fPr>
                        <m:ctrlPr>
                          <a:rPr lang="mr-IN" sz="2400" i="1" smtClean="0">
                            <a:latin typeface="Cambria Math"/>
                          </a:rPr>
                        </m:ctrlPr>
                      </m:fPr>
                      <m:num>
                        <m:r>
                          <m:rPr>
                            <m:sty m:val="p"/>
                          </m:rPr>
                          <a:rPr lang="en-CA" sz="2400" b="0" i="0" smtClean="0">
                            <a:latin typeface="Cambria Math" charset="0"/>
                          </a:rPr>
                          <m:t>M</m:t>
                        </m:r>
                      </m:num>
                      <m:den>
                        <m:r>
                          <m:rPr>
                            <m:sty m:val="p"/>
                          </m:rPr>
                          <a:rPr lang="en-CA" sz="2400" b="0" i="0" smtClean="0">
                            <a:latin typeface="Cambria Math" charset="0"/>
                          </a:rPr>
                          <m:t>Py</m:t>
                        </m:r>
                      </m:den>
                    </m:f>
                    <m:r>
                      <a:rPr lang="en-CA" sz="2400" b="0" i="0" smtClean="0">
                        <a:latin typeface="Cambria Math" charset="0"/>
                      </a:rPr>
                      <m:t> −</m:t>
                    </m:r>
                    <m:f>
                      <m:fPr>
                        <m:ctrlPr>
                          <a:rPr lang="mr-IN" sz="2400" b="0" i="1" smtClean="0">
                            <a:latin typeface="Cambria Math"/>
                          </a:rPr>
                        </m:ctrlPr>
                      </m:fPr>
                      <m:num>
                        <m:r>
                          <a:rPr lang="en-CA" sz="2400" b="0" i="1" smtClean="0">
                            <a:latin typeface="Cambria Math" charset="0"/>
                          </a:rPr>
                          <m:t>𝑃𝑥</m:t>
                        </m:r>
                      </m:num>
                      <m:den>
                        <m:r>
                          <a:rPr lang="en-CA" sz="2400" b="0" i="1" smtClean="0">
                            <a:latin typeface="Cambria Math" charset="0"/>
                          </a:rPr>
                          <m:t>𝑃𝑦</m:t>
                        </m:r>
                      </m:den>
                    </m:f>
                    <m:r>
                      <a:rPr lang="en-CA" sz="2400" b="0" i="0" smtClean="0">
                        <a:latin typeface="Cambria Math" charset="0"/>
                      </a:rPr>
                      <m:t>(</m:t>
                    </m:r>
                    <m:r>
                      <m:rPr>
                        <m:sty m:val="p"/>
                      </m:rPr>
                      <a:rPr lang="en-CA" sz="2400" b="0" i="0" smtClean="0">
                        <a:latin typeface="Cambria Math" charset="0"/>
                      </a:rPr>
                      <m:t>X</m:t>
                    </m:r>
                    <m:r>
                      <a:rPr lang="en-CA" sz="2400" b="0" i="0" smtClean="0">
                        <a:latin typeface="Cambria Math" charset="0"/>
                      </a:rPr>
                      <m:t>)</m:t>
                    </m:r>
                  </m:oMath>
                </a14:m>
                <a:r>
                  <a:rPr lang="en-US" sz="2400" dirty="0"/>
                  <a:t> where - </a:t>
                </a:r>
                <a14:m>
                  <m:oMath xmlns:m="http://schemas.openxmlformats.org/officeDocument/2006/math">
                    <m:f>
                      <m:fPr>
                        <m:ctrlPr>
                          <a:rPr lang="mr-IN" sz="2400" i="1">
                            <a:latin typeface="Cambria Math"/>
                          </a:rPr>
                        </m:ctrlPr>
                      </m:fPr>
                      <m:num>
                        <m:r>
                          <a:rPr lang="en-CA" sz="2400" i="1">
                            <a:latin typeface="Cambria Math" charset="0"/>
                          </a:rPr>
                          <m:t>𝑃𝑥</m:t>
                        </m:r>
                      </m:num>
                      <m:den>
                        <m:r>
                          <a:rPr lang="en-CA" sz="2400" i="1">
                            <a:latin typeface="Cambria Math" charset="0"/>
                          </a:rPr>
                          <m:t>𝑃𝑦</m:t>
                        </m:r>
                      </m:den>
                    </m:f>
                  </m:oMath>
                </a14:m>
                <a:r>
                  <a:rPr lang="en-US" sz="2400" dirty="0"/>
                  <a:t> is the slope of the </a:t>
                </a:r>
                <a:r>
                  <a:rPr lang="en-US" sz="2400" dirty="0" err="1"/>
                  <a:t>isocost</a:t>
                </a:r>
                <a:r>
                  <a:rPr lang="en-US" sz="2400" dirty="0"/>
                  <a:t> curve</a:t>
                </a:r>
                <a:br>
                  <a:rPr lang="en-US" sz="2400" dirty="0"/>
                </a:br>
                <a:endParaRPr lang="en-US" sz="2400"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893700" y="1417650"/>
                <a:ext cx="7576532" cy="4736399"/>
              </a:xfrm>
              <a:blipFill>
                <a:blip r:embed="rId2"/>
                <a:stretch>
                  <a:fillRect l="-1288" t="-129" r="-644" b="-10553"/>
                </a:stretch>
              </a:blipFill>
            </p:spPr>
            <p:txBody>
              <a:bodyPr/>
              <a:lstStyle/>
              <a:p>
                <a:r>
                  <a:rPr lang="en-CA">
                    <a:noFill/>
                  </a:rPr>
                  <a:t> </a:t>
                </a:r>
              </a:p>
            </p:txBody>
          </p:sp>
        </mc:Fallback>
      </mc:AlternateContent>
    </p:spTree>
    <p:extLst>
      <p:ext uri="{BB962C8B-B14F-4D97-AF65-F5344CB8AC3E}">
        <p14:creationId xmlns:p14="http://schemas.microsoft.com/office/powerpoint/2010/main" val="16775235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ISOCOST CURVE</a:t>
            </a:r>
          </a:p>
        </p:txBody>
      </p:sp>
      <p:pic>
        <p:nvPicPr>
          <p:cNvPr id="4" name="Picture 3"/>
          <p:cNvPicPr>
            <a:picLocks noChangeAspect="1"/>
          </p:cNvPicPr>
          <p:nvPr/>
        </p:nvPicPr>
        <p:blipFill>
          <a:blip r:embed="rId2"/>
          <a:stretch>
            <a:fillRect/>
          </a:stretch>
        </p:blipFill>
        <p:spPr>
          <a:xfrm>
            <a:off x="1503946" y="1630195"/>
            <a:ext cx="6417763" cy="4951077"/>
          </a:xfrm>
          <a:prstGeom prst="rect">
            <a:avLst/>
          </a:prstGeom>
        </p:spPr>
      </p:pic>
    </p:spTree>
    <p:extLst>
      <p:ext uri="{BB962C8B-B14F-4D97-AF65-F5344CB8AC3E}">
        <p14:creationId xmlns:p14="http://schemas.microsoft.com/office/powerpoint/2010/main" val="464109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893700" y="579450"/>
            <a:ext cx="7628100" cy="1143000"/>
          </a:xfrm>
          <a:prstGeom prst="rect">
            <a:avLst/>
          </a:prstGeom>
        </p:spPr>
        <p:txBody>
          <a:bodyPr lIns="91425" tIns="91425" rIns="91425" bIns="91425" anchor="b" anchorCtr="0">
            <a:noAutofit/>
          </a:bodyPr>
          <a:lstStyle/>
          <a:p>
            <a:pPr lvl="0" rtl="0">
              <a:spcBef>
                <a:spcPts val="0"/>
              </a:spcBef>
              <a:buNone/>
            </a:pPr>
            <a:r>
              <a:rPr lang="en-CA" sz="6000" dirty="0">
                <a:solidFill>
                  <a:srgbClr val="63727F"/>
                </a:solidFill>
                <a:latin typeface="Helvetica Light" charset="0"/>
                <a:ea typeface="Helvetica Light" charset="0"/>
                <a:cs typeface="Helvetica Light" charset="0"/>
              </a:rPr>
              <a:t>Agenda</a:t>
            </a:r>
            <a:endParaRPr lang="en" sz="6000" dirty="0">
              <a:solidFill>
                <a:srgbClr val="63727F"/>
              </a:solidFill>
              <a:latin typeface="Helvetica Light" charset="0"/>
              <a:ea typeface="Helvetica Light" charset="0"/>
              <a:cs typeface="Helvetica Light" charset="0"/>
            </a:endParaRPr>
          </a:p>
        </p:txBody>
      </p:sp>
      <p:sp>
        <p:nvSpPr>
          <p:cNvPr id="2" name="TextBox 1"/>
          <p:cNvSpPr txBox="1"/>
          <p:nvPr/>
        </p:nvSpPr>
        <p:spPr>
          <a:xfrm>
            <a:off x="893700" y="2085381"/>
            <a:ext cx="5787189" cy="3785652"/>
          </a:xfrm>
          <a:prstGeom prst="rect">
            <a:avLst/>
          </a:prstGeom>
          <a:noFill/>
        </p:spPr>
        <p:txBody>
          <a:bodyPr wrap="square" rtlCol="0">
            <a:spAutoFit/>
          </a:bodyPr>
          <a:lstStyle/>
          <a:p>
            <a:r>
              <a:rPr lang="en-US" sz="2400" dirty="0">
                <a:solidFill>
                  <a:schemeClr val="tx2">
                    <a:lumMod val="25000"/>
                  </a:schemeClr>
                </a:solidFill>
                <a:latin typeface="Helvetica Light" charset="0"/>
                <a:ea typeface="Helvetica Light" charset="0"/>
                <a:cs typeface="Helvetica Light" charset="0"/>
              </a:rPr>
              <a:t>Chapter Review:</a:t>
            </a:r>
          </a:p>
          <a:p>
            <a:pPr marL="342900" indent="-342900">
              <a:buFont typeface="Arial" charset="0"/>
              <a:buChar char="•"/>
            </a:pPr>
            <a:r>
              <a:rPr lang="en-US" sz="2400" dirty="0">
                <a:solidFill>
                  <a:schemeClr val="tx2">
                    <a:lumMod val="25000"/>
                  </a:schemeClr>
                </a:solidFill>
                <a:latin typeface="Helvetica Light" charset="0"/>
                <a:ea typeface="Helvetica Light" charset="0"/>
                <a:cs typeface="Helvetica Light" charset="0"/>
              </a:rPr>
              <a:t>Production Function</a:t>
            </a:r>
          </a:p>
          <a:p>
            <a:pPr marL="342900" indent="-342900">
              <a:buFont typeface="Arial" charset="0"/>
              <a:buChar char="•"/>
            </a:pPr>
            <a:r>
              <a:rPr lang="en-US" sz="2400" dirty="0">
                <a:solidFill>
                  <a:schemeClr val="tx2">
                    <a:lumMod val="25000"/>
                  </a:schemeClr>
                </a:solidFill>
                <a:latin typeface="Helvetica Light" charset="0"/>
                <a:ea typeface="Helvetica Light" charset="0"/>
                <a:cs typeface="Helvetica Light" charset="0"/>
              </a:rPr>
              <a:t>Law of Diminishing Marginal Returns</a:t>
            </a:r>
          </a:p>
          <a:p>
            <a:pPr marL="342900" indent="-342900">
              <a:buFont typeface="Arial" charset="0"/>
              <a:buChar char="•"/>
            </a:pPr>
            <a:r>
              <a:rPr lang="en-US" sz="2400" dirty="0" err="1">
                <a:solidFill>
                  <a:schemeClr val="tx2">
                    <a:lumMod val="25000"/>
                  </a:schemeClr>
                </a:solidFill>
                <a:latin typeface="Helvetica Light" charset="0"/>
                <a:ea typeface="Helvetica Light" charset="0"/>
                <a:cs typeface="Helvetica Light" charset="0"/>
              </a:rPr>
              <a:t>Isocost</a:t>
            </a:r>
            <a:r>
              <a:rPr lang="en-US" sz="2400" dirty="0">
                <a:solidFill>
                  <a:schemeClr val="tx2">
                    <a:lumMod val="25000"/>
                  </a:schemeClr>
                </a:solidFill>
                <a:latin typeface="Helvetica Light" charset="0"/>
                <a:ea typeface="Helvetica Light" charset="0"/>
                <a:cs typeface="Helvetica Light" charset="0"/>
              </a:rPr>
              <a:t>/Isoquant Curves</a:t>
            </a:r>
          </a:p>
          <a:p>
            <a:pPr marL="342900" indent="-342900">
              <a:buFont typeface="Arial" charset="0"/>
              <a:buChar char="•"/>
            </a:pPr>
            <a:r>
              <a:rPr lang="en-US" sz="2400" dirty="0">
                <a:solidFill>
                  <a:schemeClr val="tx2">
                    <a:lumMod val="25000"/>
                  </a:schemeClr>
                </a:solidFill>
                <a:latin typeface="Helvetica Light" charset="0"/>
                <a:ea typeface="Helvetica Light" charset="0"/>
                <a:cs typeface="Helvetica Light" charset="0"/>
              </a:rPr>
              <a:t>Marginal Rate of Technical Substitution</a:t>
            </a:r>
          </a:p>
          <a:p>
            <a:pPr marL="342900" indent="-342900">
              <a:buFont typeface="Arial" charset="0"/>
              <a:buChar char="•"/>
            </a:pPr>
            <a:r>
              <a:rPr lang="en-US" sz="2400" dirty="0">
                <a:solidFill>
                  <a:schemeClr val="tx2">
                    <a:lumMod val="25000"/>
                  </a:schemeClr>
                </a:solidFill>
                <a:latin typeface="Helvetica Light" charset="0"/>
                <a:ea typeface="Helvetica Light" charset="0"/>
                <a:cs typeface="Helvetica Light" charset="0"/>
              </a:rPr>
              <a:t>Scale Economies</a:t>
            </a:r>
          </a:p>
          <a:p>
            <a:endParaRPr lang="en-US" sz="2400" dirty="0">
              <a:solidFill>
                <a:schemeClr val="tx2">
                  <a:lumMod val="25000"/>
                </a:schemeClr>
              </a:solidFill>
              <a:latin typeface="Helvetica Light" charset="0"/>
              <a:ea typeface="Helvetica Light" charset="0"/>
              <a:cs typeface="Helvetica Light" charset="0"/>
            </a:endParaRPr>
          </a:p>
          <a:p>
            <a:r>
              <a:rPr lang="en-US" sz="2400" dirty="0">
                <a:solidFill>
                  <a:schemeClr val="tx2">
                    <a:lumMod val="25000"/>
                  </a:schemeClr>
                </a:solidFill>
                <a:latin typeface="Helvetica Light" charset="0"/>
                <a:ea typeface="Helvetica Light" charset="0"/>
                <a:cs typeface="Helvetica Light" charset="0"/>
              </a:rPr>
              <a:t>Chapter Questions</a:t>
            </a:r>
          </a:p>
          <a:p>
            <a:pPr marL="342900" indent="-342900">
              <a:buFont typeface="+mj-lt"/>
              <a:buAutoNum type="arabicPeriod"/>
            </a:pPr>
            <a:endParaRPr lang="en-US" sz="2400" dirty="0">
              <a:solidFill>
                <a:schemeClr val="tx2">
                  <a:lumMod val="25000"/>
                </a:schemeClr>
              </a:solidFill>
              <a:latin typeface="Helvetica Light" charset="0"/>
              <a:ea typeface="Helvetica Light" charset="0"/>
              <a:cs typeface="Helvetica Light" charset="0"/>
            </a:endParaRPr>
          </a:p>
          <a:p>
            <a:pPr marL="342900" indent="-342900">
              <a:buAutoNum type="arabicPeriod"/>
            </a:pPr>
            <a:endParaRPr lang="en-US" sz="2400" dirty="0">
              <a:solidFill>
                <a:schemeClr val="tx2">
                  <a:lumMod val="25000"/>
                </a:schemeClr>
              </a:solidFill>
              <a:latin typeface="Helvetica Light" charset="0"/>
              <a:ea typeface="Helvetica Light" charset="0"/>
              <a:cs typeface="Helvetica Light"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93700" y="1347538"/>
            <a:ext cx="7384026" cy="5220312"/>
          </a:xfrm>
        </p:spPr>
        <p:txBody>
          <a:bodyPr/>
          <a:lstStyle/>
          <a:p>
            <a:pPr fontAlgn="base">
              <a:buNone/>
            </a:pPr>
            <a:r>
              <a:rPr lang="en-US" sz="2000" dirty="0"/>
              <a:t>To find the </a:t>
            </a:r>
            <a:r>
              <a:rPr lang="en-US" sz="2000" b="1" dirty="0"/>
              <a:t>combination of inputs </a:t>
            </a:r>
            <a:r>
              <a:rPr lang="en-US" sz="2000" dirty="0"/>
              <a:t>which maximize the output for a given expenditure, we should pick the point on the </a:t>
            </a:r>
            <a:r>
              <a:rPr lang="en-US" sz="2000" dirty="0" err="1"/>
              <a:t>isocost</a:t>
            </a:r>
            <a:r>
              <a:rPr lang="en-US" sz="2000" dirty="0"/>
              <a:t> curve that is on the </a:t>
            </a:r>
            <a:r>
              <a:rPr lang="en-US" sz="2000" b="1" dirty="0"/>
              <a:t>highest isoquant </a:t>
            </a:r>
            <a:r>
              <a:rPr lang="en-US" sz="2000" dirty="0"/>
              <a:t>(where the </a:t>
            </a:r>
            <a:r>
              <a:rPr lang="en-US" sz="2000" dirty="0" err="1"/>
              <a:t>isocost</a:t>
            </a:r>
            <a:r>
              <a:rPr lang="en-US" sz="2000" dirty="0"/>
              <a:t> curve is tangent to the isoquant)</a:t>
            </a:r>
          </a:p>
          <a:p>
            <a:pPr fontAlgn="base">
              <a:buNone/>
            </a:pPr>
            <a:endParaRPr lang="en-US" sz="2000" dirty="0"/>
          </a:p>
          <a:p>
            <a:pPr fontAlgn="base">
              <a:buNone/>
            </a:pPr>
            <a:r>
              <a:rPr lang="en-US" sz="2000" dirty="0"/>
              <a:t>Since the slope of the </a:t>
            </a:r>
            <a:r>
              <a:rPr lang="en-US" sz="2000" dirty="0" err="1"/>
              <a:t>isocost</a:t>
            </a:r>
            <a:r>
              <a:rPr lang="en-US" sz="2000" dirty="0"/>
              <a:t> curve is -(Px)/(</a:t>
            </a:r>
            <a:r>
              <a:rPr lang="en-US" sz="2000" dirty="0" err="1"/>
              <a:t>Py</a:t>
            </a:r>
            <a:r>
              <a:rPr lang="en-US" sz="2000" dirty="0"/>
              <a:t>) and the slope of the isoquant is -(</a:t>
            </a:r>
            <a:r>
              <a:rPr lang="en-US" sz="2000" dirty="0" err="1"/>
              <a:t>MPx</a:t>
            </a:r>
            <a:r>
              <a:rPr lang="en-US" sz="2000" dirty="0"/>
              <a:t>)/(</a:t>
            </a:r>
            <a:r>
              <a:rPr lang="en-US" sz="2000" dirty="0" err="1"/>
              <a:t>MPy</a:t>
            </a:r>
            <a:r>
              <a:rPr lang="en-US" sz="2000" dirty="0"/>
              <a:t>), it follows that:</a:t>
            </a:r>
          </a:p>
          <a:p>
            <a:pPr>
              <a:buNone/>
            </a:pPr>
            <a:r>
              <a:rPr lang="en-US" sz="2000" dirty="0"/>
              <a:t/>
            </a:r>
            <a:br>
              <a:rPr lang="en-US" sz="2000" dirty="0"/>
            </a:br>
            <a:r>
              <a:rPr lang="en-US" sz="2000" dirty="0"/>
              <a:t>   </a:t>
            </a:r>
            <a:r>
              <a:rPr lang="en-US" sz="2000" b="1" dirty="0"/>
              <a:t>MP</a:t>
            </a:r>
            <a:r>
              <a:rPr lang="en-US" sz="2000" b="1" baseline="-25000" dirty="0"/>
              <a:t>X</a:t>
            </a:r>
            <a:r>
              <a:rPr lang="en-US" sz="2000" b="1" dirty="0"/>
              <a:t>/MP</a:t>
            </a:r>
            <a:r>
              <a:rPr lang="en-US" sz="2000" b="1" baseline="-25000" dirty="0"/>
              <a:t>Y</a:t>
            </a:r>
            <a:r>
              <a:rPr lang="en-US" sz="2000" b="1" dirty="0"/>
              <a:t> = P</a:t>
            </a:r>
            <a:r>
              <a:rPr lang="en-US" sz="2000" b="1" baseline="-25000" dirty="0"/>
              <a:t>X</a:t>
            </a:r>
            <a:r>
              <a:rPr lang="en-US" sz="2000" b="1" dirty="0"/>
              <a:t>/P</a:t>
            </a:r>
            <a:r>
              <a:rPr lang="en-US" sz="2000" b="1" baseline="-25000" dirty="0"/>
              <a:t>Y</a:t>
            </a:r>
            <a:r>
              <a:rPr lang="en-US" sz="2000" b="1" dirty="0"/>
              <a:t>   </a:t>
            </a:r>
          </a:p>
          <a:p>
            <a:pPr algn="ctr">
              <a:buNone/>
            </a:pPr>
            <a:endParaRPr lang="en-US" sz="2000" b="1" dirty="0"/>
          </a:p>
          <a:p>
            <a:pPr algn="ctr">
              <a:buNone/>
            </a:pPr>
            <a:endParaRPr lang="en-US" sz="2000" b="1" dirty="0"/>
          </a:p>
          <a:p>
            <a:pPr algn="ctr">
              <a:buNone/>
            </a:pPr>
            <a:endParaRPr lang="en-US" sz="2000" dirty="0"/>
          </a:p>
          <a:p>
            <a:pPr>
              <a:buNone/>
            </a:pPr>
            <a:r>
              <a:rPr lang="en-US" sz="2000" b="1" dirty="0"/>
              <a:t>   MP</a:t>
            </a:r>
            <a:r>
              <a:rPr lang="en-US" sz="2000" b="1" baseline="-25000" dirty="0"/>
              <a:t>X</a:t>
            </a:r>
            <a:r>
              <a:rPr lang="en-US" sz="2000" b="1" dirty="0"/>
              <a:t>/P</a:t>
            </a:r>
            <a:r>
              <a:rPr lang="en-US" sz="2000" b="1" baseline="-25000" dirty="0"/>
              <a:t>X</a:t>
            </a:r>
            <a:r>
              <a:rPr lang="en-US" sz="2000" b="1" dirty="0"/>
              <a:t> =</a:t>
            </a:r>
            <a:r>
              <a:rPr lang="en-US" sz="2000" b="1" baseline="-25000" dirty="0"/>
              <a:t> </a:t>
            </a:r>
            <a:r>
              <a:rPr lang="en-US" sz="2000" b="1" dirty="0"/>
              <a:t>MP</a:t>
            </a:r>
            <a:r>
              <a:rPr lang="en-US" sz="2000" b="1" baseline="-25000" dirty="0"/>
              <a:t>Y</a:t>
            </a:r>
            <a:r>
              <a:rPr lang="en-US" sz="2000" b="1" dirty="0"/>
              <a:t>/P</a:t>
            </a:r>
            <a:r>
              <a:rPr lang="en-US" sz="2000" b="1" baseline="-25000" dirty="0"/>
              <a:t>Y</a:t>
            </a:r>
            <a:endParaRPr lang="en-US" sz="2000" dirty="0"/>
          </a:p>
          <a:p>
            <a:pPr>
              <a:buNone/>
            </a:pPr>
            <a:r>
              <a:rPr lang="en-US" sz="2000" dirty="0"/>
              <a:t/>
            </a:r>
            <a:br>
              <a:rPr lang="en-US" sz="2000" dirty="0"/>
            </a:br>
            <a:endParaRPr lang="en-US" sz="2000" dirty="0"/>
          </a:p>
        </p:txBody>
      </p:sp>
      <p:sp>
        <p:nvSpPr>
          <p:cNvPr id="7" name="Title 6">
            <a:extLst>
              <a:ext uri="{FF2B5EF4-FFF2-40B4-BE49-F238E27FC236}">
                <a16:creationId xmlns:a16="http://schemas.microsoft.com/office/drawing/2014/main" xmlns="" id="{F9D7C0E6-193F-4BBA-8BC4-2A73DD2181D3}"/>
              </a:ext>
            </a:extLst>
          </p:cNvPr>
          <p:cNvSpPr>
            <a:spLocks noGrp="1"/>
          </p:cNvSpPr>
          <p:nvPr>
            <p:ph type="title"/>
          </p:nvPr>
        </p:nvSpPr>
        <p:spPr>
          <a:xfrm>
            <a:off x="893699" y="274650"/>
            <a:ext cx="7803039" cy="1143000"/>
          </a:xfrm>
        </p:spPr>
        <p:txBody>
          <a:bodyPr/>
          <a:lstStyle/>
          <a:p>
            <a:r>
              <a:rPr lang="en-CA" dirty="0"/>
              <a:t>MAXIMIZING OUTPUT GIVEN COST</a:t>
            </a:r>
          </a:p>
        </p:txBody>
      </p:sp>
      <p:cxnSp>
        <p:nvCxnSpPr>
          <p:cNvPr id="9" name="Straight Arrow Connector 8">
            <a:extLst>
              <a:ext uri="{FF2B5EF4-FFF2-40B4-BE49-F238E27FC236}">
                <a16:creationId xmlns:a16="http://schemas.microsoft.com/office/drawing/2014/main" xmlns="" id="{58DC39AA-E45E-4FF5-9143-359C018C2DF9}"/>
              </a:ext>
            </a:extLst>
          </p:cNvPr>
          <p:cNvCxnSpPr>
            <a:cxnSpLocks/>
          </p:cNvCxnSpPr>
          <p:nvPr/>
        </p:nvCxnSpPr>
        <p:spPr>
          <a:xfrm>
            <a:off x="2014714" y="4353339"/>
            <a:ext cx="0" cy="596348"/>
          </a:xfrm>
          <a:prstGeom prst="straightConnector1">
            <a:avLst/>
          </a:prstGeom>
          <a:ln>
            <a:solidFill>
              <a:srgbClr val="63727F"/>
            </a:solidFill>
            <a:tailEnd type="triangle"/>
          </a:ln>
        </p:spPr>
        <p:style>
          <a:lnRef idx="3">
            <a:schemeClr val="dk1"/>
          </a:lnRef>
          <a:fillRef idx="0">
            <a:schemeClr val="dk1"/>
          </a:fillRef>
          <a:effectRef idx="2">
            <a:schemeClr val="dk1"/>
          </a:effectRef>
          <a:fontRef idx="minor">
            <a:schemeClr val="tx1"/>
          </a:fontRef>
        </p:style>
      </p:cxnSp>
      <p:grpSp>
        <p:nvGrpSpPr>
          <p:cNvPr id="11" name="Group 10">
            <a:extLst>
              <a:ext uri="{FF2B5EF4-FFF2-40B4-BE49-F238E27FC236}">
                <a16:creationId xmlns:a16="http://schemas.microsoft.com/office/drawing/2014/main" xmlns="" id="{218A4F19-38C9-4607-8700-315F4DC87179}"/>
              </a:ext>
            </a:extLst>
          </p:cNvPr>
          <p:cNvGrpSpPr>
            <a:grpSpLocks/>
          </p:cNvGrpSpPr>
          <p:nvPr/>
        </p:nvGrpSpPr>
        <p:grpSpPr bwMode="auto">
          <a:xfrm>
            <a:off x="3761146" y="4030116"/>
            <a:ext cx="4935624" cy="2753533"/>
            <a:chOff x="-61" y="1152"/>
            <a:chExt cx="6878" cy="2829"/>
          </a:xfrm>
        </p:grpSpPr>
        <p:sp>
          <p:nvSpPr>
            <p:cNvPr id="12" name="Line 4">
              <a:extLst>
                <a:ext uri="{FF2B5EF4-FFF2-40B4-BE49-F238E27FC236}">
                  <a16:creationId xmlns:a16="http://schemas.microsoft.com/office/drawing/2014/main" xmlns="" id="{0655C9D4-6C07-4AD9-9C21-95A5D6C77F1A}"/>
                </a:ext>
              </a:extLst>
            </p:cNvPr>
            <p:cNvSpPr>
              <a:spLocks noChangeShapeType="1"/>
            </p:cNvSpPr>
            <p:nvPr/>
          </p:nvSpPr>
          <p:spPr bwMode="auto">
            <a:xfrm flipV="1">
              <a:off x="1316" y="3792"/>
              <a:ext cx="4156" cy="5"/>
            </a:xfrm>
            <a:prstGeom prst="line">
              <a:avLst/>
            </a:prstGeom>
            <a:noFill/>
            <a:ln w="50800">
              <a:solidFill>
                <a:schemeClr val="tx1"/>
              </a:solidFill>
              <a:round/>
              <a:headEnd type="none" w="sm" len="sm"/>
              <a:tailEnd type="none" w="sm" len="sm"/>
            </a:ln>
            <a:extLst>
              <a:ext uri="{909E8E84-426E-40DD-AFC4-6F175D3DCCD1}">
                <a14:hiddenFill xmlns:a14="http://schemas.microsoft.com/office/drawing/2010/main">
                  <a:noFill/>
                </a14:hiddenFill>
              </a:ext>
            </a:extLst>
          </p:spPr>
          <p:txBody>
            <a:bodyPr wrap="none"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3" name="Rectangle 12">
              <a:extLst>
                <a:ext uri="{FF2B5EF4-FFF2-40B4-BE49-F238E27FC236}">
                  <a16:creationId xmlns:a16="http://schemas.microsoft.com/office/drawing/2014/main" xmlns="" id="{588ADB34-7FDA-4DCD-A787-9926C6701D54}"/>
                </a:ext>
              </a:extLst>
            </p:cNvPr>
            <p:cNvSpPr>
              <a:spLocks noChangeArrowheads="1"/>
            </p:cNvSpPr>
            <p:nvPr/>
          </p:nvSpPr>
          <p:spPr bwMode="auto">
            <a:xfrm>
              <a:off x="5513" y="3596"/>
              <a:ext cx="1304" cy="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ClrTx/>
                <a:buFontTx/>
                <a:buNone/>
              </a:pPr>
              <a:r>
                <a:rPr lang="en-US" altLang="en-US" sz="1600" b="1" dirty="0">
                  <a:latin typeface="Times New Roman" charset="0"/>
                </a:rPr>
                <a:t>Labour</a:t>
              </a:r>
            </a:p>
          </p:txBody>
        </p:sp>
        <p:sp>
          <p:nvSpPr>
            <p:cNvPr id="14" name="Rectangle 13">
              <a:extLst>
                <a:ext uri="{FF2B5EF4-FFF2-40B4-BE49-F238E27FC236}">
                  <a16:creationId xmlns:a16="http://schemas.microsoft.com/office/drawing/2014/main" xmlns="" id="{202C75C7-F884-4028-8890-BF804E82B924}"/>
                </a:ext>
              </a:extLst>
            </p:cNvPr>
            <p:cNvSpPr>
              <a:spLocks noChangeArrowheads="1"/>
            </p:cNvSpPr>
            <p:nvPr/>
          </p:nvSpPr>
          <p:spPr bwMode="auto">
            <a:xfrm>
              <a:off x="-61" y="1200"/>
              <a:ext cx="1405" cy="370"/>
            </a:xfrm>
            <a:prstGeom prst="rect">
              <a:avLst/>
            </a:prstGeom>
            <a:solidFill>
              <a:srgbClr val="FFFFFF"/>
            </a:solidFill>
            <a:ln w="9525">
              <a:noFill/>
              <a:miter lim="800000"/>
              <a:headEnd/>
              <a:tailEnd/>
            </a:ln>
          </p:spPr>
          <p:txBody>
            <a:bodyPr lIns="92075" tIns="46038" rIns="92075" bIns="46038"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ClrTx/>
                <a:buFontTx/>
                <a:buNone/>
              </a:pPr>
              <a:r>
                <a:rPr lang="en-US" altLang="en-US" sz="1600" b="1" dirty="0">
                  <a:latin typeface="Times New Roman" charset="0"/>
                </a:rPr>
                <a:t>Capital</a:t>
              </a:r>
            </a:p>
          </p:txBody>
        </p:sp>
        <p:sp>
          <p:nvSpPr>
            <p:cNvPr id="15" name="Rectangle 14">
              <a:extLst>
                <a:ext uri="{FF2B5EF4-FFF2-40B4-BE49-F238E27FC236}">
                  <a16:creationId xmlns:a16="http://schemas.microsoft.com/office/drawing/2014/main" xmlns="" id="{C896960E-960C-42A0-9264-8BE70AEE61C5}"/>
                </a:ext>
              </a:extLst>
            </p:cNvPr>
            <p:cNvSpPr>
              <a:spLocks noChangeArrowheads="1"/>
            </p:cNvSpPr>
            <p:nvPr/>
          </p:nvSpPr>
          <p:spPr bwMode="auto">
            <a:xfrm>
              <a:off x="1052" y="3687"/>
              <a:ext cx="308" cy="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ClrTx/>
                <a:buFontTx/>
                <a:buNone/>
              </a:pPr>
              <a:endParaRPr lang="en-US" altLang="en-US" sz="1800" b="1" dirty="0">
                <a:solidFill>
                  <a:schemeClr val="tx2"/>
                </a:solidFill>
                <a:latin typeface="Times New Roman" charset="0"/>
              </a:endParaRPr>
            </a:p>
          </p:txBody>
        </p:sp>
        <p:sp>
          <p:nvSpPr>
            <p:cNvPr id="16" name="Arc 8">
              <a:extLst>
                <a:ext uri="{FF2B5EF4-FFF2-40B4-BE49-F238E27FC236}">
                  <a16:creationId xmlns:a16="http://schemas.microsoft.com/office/drawing/2014/main" xmlns="" id="{0B98B90C-D7CA-4A48-826B-267C3B4F1AF4}"/>
                </a:ext>
              </a:extLst>
            </p:cNvPr>
            <p:cNvSpPr>
              <a:spLocks/>
            </p:cNvSpPr>
            <p:nvPr/>
          </p:nvSpPr>
          <p:spPr bwMode="auto">
            <a:xfrm rot="10680000">
              <a:off x="1624" y="1777"/>
              <a:ext cx="2201" cy="1779"/>
            </a:xfrm>
            <a:custGeom>
              <a:avLst/>
              <a:gdLst>
                <a:gd name="T0" fmla="*/ 0 w 21609"/>
                <a:gd name="T1" fmla="*/ 0 h 21788"/>
                <a:gd name="T2" fmla="*/ 0 w 21609"/>
                <a:gd name="T3" fmla="*/ 0 h 21788"/>
                <a:gd name="T4" fmla="*/ 0 w 21609"/>
                <a:gd name="T5" fmla="*/ 0 h 21788"/>
                <a:gd name="T6" fmla="*/ 0 60000 65536"/>
                <a:gd name="T7" fmla="*/ 0 60000 65536"/>
                <a:gd name="T8" fmla="*/ 0 60000 65536"/>
                <a:gd name="T9" fmla="*/ 0 w 21609"/>
                <a:gd name="T10" fmla="*/ 0 h 21788"/>
                <a:gd name="T11" fmla="*/ 21609 w 21609"/>
                <a:gd name="T12" fmla="*/ 21788 h 21788"/>
              </a:gdLst>
              <a:ahLst/>
              <a:cxnLst>
                <a:cxn ang="T6">
                  <a:pos x="T0" y="T1"/>
                </a:cxn>
                <a:cxn ang="T7">
                  <a:pos x="T2" y="T3"/>
                </a:cxn>
                <a:cxn ang="T8">
                  <a:pos x="T4" y="T5"/>
                </a:cxn>
              </a:cxnLst>
              <a:rect l="T9" t="T10" r="T11" b="T12"/>
              <a:pathLst>
                <a:path w="21609" h="21788" fill="none" extrusionOk="0">
                  <a:moveTo>
                    <a:pt x="0" y="0"/>
                  </a:moveTo>
                  <a:cubicBezTo>
                    <a:pt x="3" y="0"/>
                    <a:pt x="6" y="-1"/>
                    <a:pt x="9" y="0"/>
                  </a:cubicBezTo>
                  <a:cubicBezTo>
                    <a:pt x="11938" y="0"/>
                    <a:pt x="21609" y="9670"/>
                    <a:pt x="21609" y="21600"/>
                  </a:cubicBezTo>
                  <a:cubicBezTo>
                    <a:pt x="21609" y="21662"/>
                    <a:pt x="21608" y="21725"/>
                    <a:pt x="21608" y="21788"/>
                  </a:cubicBezTo>
                </a:path>
                <a:path w="21609" h="21788" stroke="0" extrusionOk="0">
                  <a:moveTo>
                    <a:pt x="0" y="0"/>
                  </a:moveTo>
                  <a:cubicBezTo>
                    <a:pt x="3" y="0"/>
                    <a:pt x="6" y="-1"/>
                    <a:pt x="9" y="0"/>
                  </a:cubicBezTo>
                  <a:cubicBezTo>
                    <a:pt x="11938" y="0"/>
                    <a:pt x="21609" y="9670"/>
                    <a:pt x="21609" y="21600"/>
                  </a:cubicBezTo>
                  <a:cubicBezTo>
                    <a:pt x="21609" y="21662"/>
                    <a:pt x="21608" y="21725"/>
                    <a:pt x="21608" y="21788"/>
                  </a:cubicBezTo>
                  <a:lnTo>
                    <a:pt x="9" y="21600"/>
                  </a:lnTo>
                  <a:lnTo>
                    <a:pt x="0" y="0"/>
                  </a:lnTo>
                  <a:close/>
                </a:path>
              </a:pathLst>
            </a:custGeom>
            <a:noFill/>
            <a:ln w="76200" cap="rnd">
              <a:solidFill>
                <a:schemeClr val="accent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17" name="Rectangle 16">
              <a:extLst>
                <a:ext uri="{FF2B5EF4-FFF2-40B4-BE49-F238E27FC236}">
                  <a16:creationId xmlns:a16="http://schemas.microsoft.com/office/drawing/2014/main" xmlns="" id="{F3F5BF5B-C95A-4479-B259-E0F4748D726A}"/>
                </a:ext>
              </a:extLst>
            </p:cNvPr>
            <p:cNvSpPr>
              <a:spLocks noChangeArrowheads="1"/>
            </p:cNvSpPr>
            <p:nvPr/>
          </p:nvSpPr>
          <p:spPr bwMode="auto">
            <a:xfrm>
              <a:off x="1976" y="2511"/>
              <a:ext cx="308" cy="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ClrTx/>
                <a:buFontTx/>
                <a:buNone/>
              </a:pPr>
              <a:endParaRPr lang="en-CA" altLang="en-US" b="1">
                <a:solidFill>
                  <a:schemeClr val="tx2"/>
                </a:solidFill>
                <a:latin typeface="Times New Roman" charset="0"/>
              </a:endParaRPr>
            </a:p>
          </p:txBody>
        </p:sp>
        <p:sp>
          <p:nvSpPr>
            <p:cNvPr id="18" name="Rectangle 17">
              <a:extLst>
                <a:ext uri="{FF2B5EF4-FFF2-40B4-BE49-F238E27FC236}">
                  <a16:creationId xmlns:a16="http://schemas.microsoft.com/office/drawing/2014/main" xmlns="" id="{ECCAD44D-DC1D-468C-840A-DC569924A41C}"/>
                </a:ext>
              </a:extLst>
            </p:cNvPr>
            <p:cNvSpPr>
              <a:spLocks noChangeArrowheads="1"/>
            </p:cNvSpPr>
            <p:nvPr/>
          </p:nvSpPr>
          <p:spPr bwMode="auto">
            <a:xfrm>
              <a:off x="2592" y="2952"/>
              <a:ext cx="308" cy="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ClrTx/>
                <a:buFontTx/>
                <a:buNone/>
              </a:pPr>
              <a:endParaRPr lang="en-CA" altLang="en-US" b="1">
                <a:solidFill>
                  <a:schemeClr val="tx2"/>
                </a:solidFill>
                <a:latin typeface="Times New Roman" charset="0"/>
              </a:endParaRPr>
            </a:p>
          </p:txBody>
        </p:sp>
        <p:sp>
          <p:nvSpPr>
            <p:cNvPr id="19" name="Arc 11">
              <a:extLst>
                <a:ext uri="{FF2B5EF4-FFF2-40B4-BE49-F238E27FC236}">
                  <a16:creationId xmlns:a16="http://schemas.microsoft.com/office/drawing/2014/main" xmlns="" id="{CB92C789-F8B0-4926-8216-022E90B20E43}"/>
                </a:ext>
              </a:extLst>
            </p:cNvPr>
            <p:cNvSpPr>
              <a:spLocks/>
            </p:cNvSpPr>
            <p:nvPr/>
          </p:nvSpPr>
          <p:spPr bwMode="auto">
            <a:xfrm rot="10680000">
              <a:off x="2240" y="1497"/>
              <a:ext cx="2323" cy="1764"/>
            </a:xfrm>
            <a:custGeom>
              <a:avLst/>
              <a:gdLst>
                <a:gd name="T0" fmla="*/ 0 w 22805"/>
                <a:gd name="T1" fmla="*/ 0 h 21600"/>
                <a:gd name="T2" fmla="*/ 0 w 22805"/>
                <a:gd name="T3" fmla="*/ 0 h 21600"/>
                <a:gd name="T4" fmla="*/ 0 w 22805"/>
                <a:gd name="T5" fmla="*/ 0 h 21600"/>
                <a:gd name="T6" fmla="*/ 0 60000 65536"/>
                <a:gd name="T7" fmla="*/ 0 60000 65536"/>
                <a:gd name="T8" fmla="*/ 0 60000 65536"/>
                <a:gd name="T9" fmla="*/ 0 w 22805"/>
                <a:gd name="T10" fmla="*/ 0 h 21600"/>
                <a:gd name="T11" fmla="*/ 22805 w 22805"/>
                <a:gd name="T12" fmla="*/ 21600 h 21600"/>
              </a:gdLst>
              <a:ahLst/>
              <a:cxnLst>
                <a:cxn ang="T6">
                  <a:pos x="T0" y="T1"/>
                </a:cxn>
                <a:cxn ang="T7">
                  <a:pos x="T2" y="T3"/>
                </a:cxn>
                <a:cxn ang="T8">
                  <a:pos x="T4" y="T5"/>
                </a:cxn>
              </a:cxnLst>
              <a:rect l="T9" t="T10" r="T11" b="T12"/>
              <a:pathLst>
                <a:path w="22805" h="21600" fill="none" extrusionOk="0">
                  <a:moveTo>
                    <a:pt x="-1" y="33"/>
                  </a:moveTo>
                  <a:cubicBezTo>
                    <a:pt x="401" y="11"/>
                    <a:pt x="803" y="-1"/>
                    <a:pt x="1206" y="0"/>
                  </a:cubicBezTo>
                  <a:cubicBezTo>
                    <a:pt x="13069" y="0"/>
                    <a:pt x="22712" y="9567"/>
                    <a:pt x="22805" y="21430"/>
                  </a:cubicBezTo>
                </a:path>
                <a:path w="22805" h="21600" stroke="0" extrusionOk="0">
                  <a:moveTo>
                    <a:pt x="-1" y="33"/>
                  </a:moveTo>
                  <a:cubicBezTo>
                    <a:pt x="401" y="11"/>
                    <a:pt x="803" y="-1"/>
                    <a:pt x="1206" y="0"/>
                  </a:cubicBezTo>
                  <a:cubicBezTo>
                    <a:pt x="13069" y="0"/>
                    <a:pt x="22712" y="9567"/>
                    <a:pt x="22805" y="21430"/>
                  </a:cubicBezTo>
                  <a:lnTo>
                    <a:pt x="1206" y="21600"/>
                  </a:lnTo>
                  <a:lnTo>
                    <a:pt x="-1" y="33"/>
                  </a:lnTo>
                  <a:close/>
                </a:path>
              </a:pathLst>
            </a:custGeom>
            <a:noFill/>
            <a:ln w="76200" cap="rnd">
              <a:solidFill>
                <a:srgbClr val="FF9933"/>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0" name="Rectangle 19">
              <a:extLst>
                <a:ext uri="{FF2B5EF4-FFF2-40B4-BE49-F238E27FC236}">
                  <a16:creationId xmlns:a16="http://schemas.microsoft.com/office/drawing/2014/main" xmlns="" id="{4ADB7297-D08E-4869-ACB1-1F7A35A86C11}"/>
                </a:ext>
              </a:extLst>
            </p:cNvPr>
            <p:cNvSpPr>
              <a:spLocks noChangeArrowheads="1"/>
            </p:cNvSpPr>
            <p:nvPr/>
          </p:nvSpPr>
          <p:spPr bwMode="auto">
            <a:xfrm>
              <a:off x="3912" y="3356"/>
              <a:ext cx="616" cy="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ClrTx/>
                <a:buFontTx/>
                <a:buNone/>
              </a:pPr>
              <a:endParaRPr lang="en-CA" altLang="en-US" b="1" baseline="-25000">
                <a:solidFill>
                  <a:schemeClr val="tx2"/>
                </a:solidFill>
                <a:latin typeface="Times New Roman" charset="0"/>
              </a:endParaRPr>
            </a:p>
          </p:txBody>
        </p:sp>
        <p:sp>
          <p:nvSpPr>
            <p:cNvPr id="21" name="Rectangle 20">
              <a:extLst>
                <a:ext uri="{FF2B5EF4-FFF2-40B4-BE49-F238E27FC236}">
                  <a16:creationId xmlns:a16="http://schemas.microsoft.com/office/drawing/2014/main" xmlns="" id="{32ABD063-20D8-4665-BB20-AE810594AA3B}"/>
                </a:ext>
              </a:extLst>
            </p:cNvPr>
            <p:cNvSpPr>
              <a:spLocks noChangeArrowheads="1"/>
            </p:cNvSpPr>
            <p:nvPr/>
          </p:nvSpPr>
          <p:spPr bwMode="auto">
            <a:xfrm>
              <a:off x="4660" y="3063"/>
              <a:ext cx="660"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ClrTx/>
                <a:buFontTx/>
                <a:buNone/>
              </a:pPr>
              <a:endParaRPr lang="en-CA" altLang="en-US" b="1" baseline="-25000">
                <a:solidFill>
                  <a:schemeClr val="tx2"/>
                </a:solidFill>
                <a:latin typeface="Times New Roman" charset="0"/>
              </a:endParaRPr>
            </a:p>
          </p:txBody>
        </p:sp>
        <p:sp>
          <p:nvSpPr>
            <p:cNvPr id="22" name="Arc 14">
              <a:extLst>
                <a:ext uri="{FF2B5EF4-FFF2-40B4-BE49-F238E27FC236}">
                  <a16:creationId xmlns:a16="http://schemas.microsoft.com/office/drawing/2014/main" xmlns="" id="{1C3622CC-3E0B-4ADC-832D-B7025C203EDF}"/>
                </a:ext>
              </a:extLst>
            </p:cNvPr>
            <p:cNvSpPr>
              <a:spLocks/>
            </p:cNvSpPr>
            <p:nvPr/>
          </p:nvSpPr>
          <p:spPr bwMode="auto">
            <a:xfrm rot="10680000">
              <a:off x="2680" y="1152"/>
              <a:ext cx="2323" cy="1764"/>
            </a:xfrm>
            <a:custGeom>
              <a:avLst/>
              <a:gdLst>
                <a:gd name="T0" fmla="*/ 0 w 22805"/>
                <a:gd name="T1" fmla="*/ 0 h 21600"/>
                <a:gd name="T2" fmla="*/ 0 w 22805"/>
                <a:gd name="T3" fmla="*/ 0 h 21600"/>
                <a:gd name="T4" fmla="*/ 0 w 22805"/>
                <a:gd name="T5" fmla="*/ 0 h 21600"/>
                <a:gd name="T6" fmla="*/ 0 60000 65536"/>
                <a:gd name="T7" fmla="*/ 0 60000 65536"/>
                <a:gd name="T8" fmla="*/ 0 60000 65536"/>
                <a:gd name="T9" fmla="*/ 0 w 22805"/>
                <a:gd name="T10" fmla="*/ 0 h 21600"/>
                <a:gd name="T11" fmla="*/ 22805 w 22805"/>
                <a:gd name="T12" fmla="*/ 21600 h 21600"/>
              </a:gdLst>
              <a:ahLst/>
              <a:cxnLst>
                <a:cxn ang="T6">
                  <a:pos x="T0" y="T1"/>
                </a:cxn>
                <a:cxn ang="T7">
                  <a:pos x="T2" y="T3"/>
                </a:cxn>
                <a:cxn ang="T8">
                  <a:pos x="T4" y="T5"/>
                </a:cxn>
              </a:cxnLst>
              <a:rect l="T9" t="T10" r="T11" b="T12"/>
              <a:pathLst>
                <a:path w="22805" h="21600" fill="none" extrusionOk="0">
                  <a:moveTo>
                    <a:pt x="-1" y="33"/>
                  </a:moveTo>
                  <a:cubicBezTo>
                    <a:pt x="401" y="11"/>
                    <a:pt x="803" y="-1"/>
                    <a:pt x="1206" y="0"/>
                  </a:cubicBezTo>
                  <a:cubicBezTo>
                    <a:pt x="13069" y="0"/>
                    <a:pt x="22712" y="9567"/>
                    <a:pt x="22805" y="21430"/>
                  </a:cubicBezTo>
                </a:path>
                <a:path w="22805" h="21600" stroke="0" extrusionOk="0">
                  <a:moveTo>
                    <a:pt x="-1" y="33"/>
                  </a:moveTo>
                  <a:cubicBezTo>
                    <a:pt x="401" y="11"/>
                    <a:pt x="803" y="-1"/>
                    <a:pt x="1206" y="0"/>
                  </a:cubicBezTo>
                  <a:cubicBezTo>
                    <a:pt x="13069" y="0"/>
                    <a:pt x="22712" y="9567"/>
                    <a:pt x="22805" y="21430"/>
                  </a:cubicBezTo>
                  <a:lnTo>
                    <a:pt x="1206" y="21600"/>
                  </a:lnTo>
                  <a:lnTo>
                    <a:pt x="-1" y="33"/>
                  </a:lnTo>
                  <a:close/>
                </a:path>
              </a:pathLst>
            </a:custGeom>
            <a:noFill/>
            <a:ln w="76200" cap="rnd">
              <a:solidFill>
                <a:srgbClr val="FFCC99"/>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wrap="none"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3" name="Rectangle 22">
              <a:extLst>
                <a:ext uri="{FF2B5EF4-FFF2-40B4-BE49-F238E27FC236}">
                  <a16:creationId xmlns:a16="http://schemas.microsoft.com/office/drawing/2014/main" xmlns="" id="{98367047-AD93-4D63-8972-8D4E03627853}"/>
                </a:ext>
              </a:extLst>
            </p:cNvPr>
            <p:cNvSpPr>
              <a:spLocks noChangeArrowheads="1"/>
            </p:cNvSpPr>
            <p:nvPr/>
          </p:nvSpPr>
          <p:spPr bwMode="auto">
            <a:xfrm>
              <a:off x="2880" y="2544"/>
              <a:ext cx="572" cy="2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ClrTx/>
                <a:buFontTx/>
                <a:buNone/>
              </a:pPr>
              <a:r>
                <a:rPr lang="en-US" altLang="en-US" sz="1800" b="1">
                  <a:solidFill>
                    <a:schemeClr val="tx2"/>
                  </a:solidFill>
                  <a:latin typeface="Times New Roman" charset="0"/>
                </a:rPr>
                <a:t>R</a:t>
              </a:r>
            </a:p>
          </p:txBody>
        </p:sp>
        <p:sp>
          <p:nvSpPr>
            <p:cNvPr id="24" name="Line 17">
              <a:extLst>
                <a:ext uri="{FF2B5EF4-FFF2-40B4-BE49-F238E27FC236}">
                  <a16:creationId xmlns:a16="http://schemas.microsoft.com/office/drawing/2014/main" xmlns="" id="{4E82C128-2E5B-40D8-A9FA-134EF3C72ACF}"/>
                </a:ext>
              </a:extLst>
            </p:cNvPr>
            <p:cNvSpPr>
              <a:spLocks noChangeShapeType="1"/>
            </p:cNvSpPr>
            <p:nvPr/>
          </p:nvSpPr>
          <p:spPr bwMode="auto">
            <a:xfrm>
              <a:off x="1296" y="1632"/>
              <a:ext cx="3024" cy="2160"/>
            </a:xfrm>
            <a:prstGeom prst="line">
              <a:avLst/>
            </a:prstGeom>
            <a:noFill/>
            <a:ln w="38100">
              <a:solidFill>
                <a:schemeClr val="tx1"/>
              </a:solidFill>
              <a:round/>
              <a:headEnd/>
              <a:tailEnd/>
            </a:ln>
            <a:extLst>
              <a:ext uri="{909E8E84-426E-40DD-AFC4-6F175D3DCCD1}">
                <a14:hiddenFill xmlns:a14="http://schemas.microsoft.com/office/drawing/2010/main">
                  <a:noFill/>
                </a14:hiddenFill>
              </a:ext>
            </a:extLst>
          </p:spPr>
          <p:txBody>
            <a:bodyPr wrap="none"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
          <p:nvSpPr>
            <p:cNvPr id="25" name="Oval 24">
              <a:extLst>
                <a:ext uri="{FF2B5EF4-FFF2-40B4-BE49-F238E27FC236}">
                  <a16:creationId xmlns:a16="http://schemas.microsoft.com/office/drawing/2014/main" xmlns="" id="{248E79F0-84A1-485E-80BF-BD9CACDD0B26}"/>
                </a:ext>
              </a:extLst>
            </p:cNvPr>
            <p:cNvSpPr>
              <a:spLocks noChangeArrowheads="1"/>
            </p:cNvSpPr>
            <p:nvPr/>
          </p:nvSpPr>
          <p:spPr bwMode="auto">
            <a:xfrm>
              <a:off x="2832" y="2736"/>
              <a:ext cx="48" cy="48"/>
            </a:xfrm>
            <a:prstGeom prst="ellipse">
              <a:avLst/>
            </a:prstGeom>
            <a:solidFill>
              <a:schemeClr val="accent1"/>
            </a:solidFill>
            <a:ln w="9525">
              <a:solidFill>
                <a:schemeClr val="tx1"/>
              </a:solidFill>
              <a:round/>
              <a:headEnd/>
              <a:tailEnd/>
            </a:ln>
          </p:spPr>
          <p:txBody>
            <a:bodyPr wrap="none"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spcBef>
                  <a:spcPct val="0"/>
                </a:spcBef>
                <a:buClrTx/>
                <a:buFontTx/>
                <a:buNone/>
              </a:pPr>
              <a:endParaRPr lang="en-CA" altLang="en-US" sz="1800">
                <a:latin typeface="Arial" charset="0"/>
              </a:endParaRPr>
            </a:p>
          </p:txBody>
        </p:sp>
        <p:sp>
          <p:nvSpPr>
            <p:cNvPr id="26" name="Line 19">
              <a:extLst>
                <a:ext uri="{FF2B5EF4-FFF2-40B4-BE49-F238E27FC236}">
                  <a16:creationId xmlns:a16="http://schemas.microsoft.com/office/drawing/2014/main" xmlns="" id="{22A15784-6845-4956-9F95-C37053609418}"/>
                </a:ext>
              </a:extLst>
            </p:cNvPr>
            <p:cNvSpPr>
              <a:spLocks noChangeShapeType="1"/>
            </p:cNvSpPr>
            <p:nvPr/>
          </p:nvSpPr>
          <p:spPr bwMode="auto">
            <a:xfrm flipV="1">
              <a:off x="1296" y="1200"/>
              <a:ext cx="0" cy="2592"/>
            </a:xfrm>
            <a:prstGeom prst="line">
              <a:avLst/>
            </a:prstGeom>
            <a:noFill/>
            <a:ln w="57150">
              <a:solidFill>
                <a:schemeClr val="tx1"/>
              </a:solidFill>
              <a:round/>
              <a:headEnd/>
              <a:tailEnd/>
            </a:ln>
            <a:extLst>
              <a:ext uri="{909E8E84-426E-40DD-AFC4-6F175D3DCCD1}">
                <a14:hiddenFill xmlns:a14="http://schemas.microsoft.com/office/drawing/2010/main">
                  <a:noFill/>
                </a14:hiddenFill>
              </a:ext>
            </a:extLst>
          </p:spPr>
          <p:txBody>
            <a:bodyPr wrap="none"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grpSp>
    </p:spTree>
    <p:extLst>
      <p:ext uri="{BB962C8B-B14F-4D97-AF65-F5344CB8AC3E}">
        <p14:creationId xmlns:p14="http://schemas.microsoft.com/office/powerpoint/2010/main" val="16878087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93700" y="1347538"/>
            <a:ext cx="7384026" cy="5220312"/>
          </a:xfrm>
        </p:spPr>
        <p:txBody>
          <a:bodyPr/>
          <a:lstStyle/>
          <a:p>
            <a:pPr fontAlgn="base">
              <a:buNone/>
            </a:pPr>
            <a:r>
              <a:rPr lang="en-US" sz="2000" dirty="0"/>
              <a:t>To find the </a:t>
            </a:r>
            <a:r>
              <a:rPr lang="en-US" sz="2000" b="1" dirty="0"/>
              <a:t>combination of inputs </a:t>
            </a:r>
            <a:r>
              <a:rPr lang="en-US" sz="2000" dirty="0"/>
              <a:t>which minimize the cost to produce a given output, we should pick the point on the lowest </a:t>
            </a:r>
            <a:r>
              <a:rPr lang="en-US" sz="2000" dirty="0" err="1"/>
              <a:t>isocost</a:t>
            </a:r>
            <a:r>
              <a:rPr lang="en-US" sz="2000" dirty="0"/>
              <a:t> curve that is tangent to isoquant representing the given output (where the </a:t>
            </a:r>
            <a:r>
              <a:rPr lang="en-US" sz="2000" dirty="0" err="1"/>
              <a:t>isocost</a:t>
            </a:r>
            <a:r>
              <a:rPr lang="en-US" sz="2000" dirty="0"/>
              <a:t> curve is tangent to the isoquant)</a:t>
            </a:r>
          </a:p>
          <a:p>
            <a:pPr fontAlgn="base">
              <a:buNone/>
            </a:pPr>
            <a:endParaRPr lang="en-US" sz="2000" dirty="0"/>
          </a:p>
          <a:p>
            <a:pPr fontAlgn="base">
              <a:buNone/>
            </a:pPr>
            <a:r>
              <a:rPr lang="en-US" sz="2000" dirty="0"/>
              <a:t>Since the slope of the </a:t>
            </a:r>
            <a:r>
              <a:rPr lang="en-US" sz="2000" dirty="0" err="1"/>
              <a:t>isocost</a:t>
            </a:r>
            <a:r>
              <a:rPr lang="en-US" sz="2000" dirty="0"/>
              <a:t> curve is -(Px)/(</a:t>
            </a:r>
            <a:r>
              <a:rPr lang="en-US" sz="2000" dirty="0" err="1"/>
              <a:t>Py</a:t>
            </a:r>
            <a:r>
              <a:rPr lang="en-US" sz="2000" dirty="0"/>
              <a:t>) and the slope of the isoquant is -(</a:t>
            </a:r>
            <a:r>
              <a:rPr lang="en-US" sz="2000" dirty="0" err="1"/>
              <a:t>MPx</a:t>
            </a:r>
            <a:r>
              <a:rPr lang="en-US" sz="2000" dirty="0"/>
              <a:t>)/(</a:t>
            </a:r>
            <a:r>
              <a:rPr lang="en-US" sz="2000" dirty="0" err="1"/>
              <a:t>MPy</a:t>
            </a:r>
            <a:r>
              <a:rPr lang="en-US" sz="2000" dirty="0"/>
              <a:t>), it follows that:</a:t>
            </a:r>
          </a:p>
          <a:p>
            <a:pPr fontAlgn="base">
              <a:buNone/>
            </a:pPr>
            <a:endParaRPr lang="en-US" sz="2000" b="1" dirty="0"/>
          </a:p>
          <a:p>
            <a:pPr fontAlgn="base">
              <a:buNone/>
            </a:pPr>
            <a:r>
              <a:rPr lang="en-US" sz="2000" b="1" dirty="0"/>
              <a:t>    MP</a:t>
            </a:r>
            <a:r>
              <a:rPr lang="en-US" sz="2000" b="1" baseline="-25000" dirty="0"/>
              <a:t>X</a:t>
            </a:r>
            <a:r>
              <a:rPr lang="en-US" sz="2000" b="1" dirty="0"/>
              <a:t>/MP</a:t>
            </a:r>
            <a:r>
              <a:rPr lang="en-US" sz="2000" b="1" baseline="-25000" dirty="0"/>
              <a:t>Y</a:t>
            </a:r>
            <a:r>
              <a:rPr lang="en-US" sz="2000" b="1" dirty="0"/>
              <a:t> = P</a:t>
            </a:r>
            <a:r>
              <a:rPr lang="en-US" sz="2000" b="1" baseline="-25000" dirty="0"/>
              <a:t>X</a:t>
            </a:r>
            <a:r>
              <a:rPr lang="en-US" sz="2000" b="1" dirty="0"/>
              <a:t>/P</a:t>
            </a:r>
            <a:r>
              <a:rPr lang="en-US" sz="2000" b="1" baseline="-25000" dirty="0"/>
              <a:t>Y</a:t>
            </a:r>
            <a:r>
              <a:rPr lang="en-US" sz="2000" b="1" dirty="0"/>
              <a:t>   </a:t>
            </a:r>
          </a:p>
          <a:p>
            <a:pPr>
              <a:buNone/>
            </a:pPr>
            <a:endParaRPr lang="en-US" sz="2000" b="1" dirty="0"/>
          </a:p>
          <a:p>
            <a:pPr>
              <a:buNone/>
            </a:pPr>
            <a:endParaRPr lang="en-US" sz="2000" b="1" dirty="0"/>
          </a:p>
          <a:p>
            <a:pPr>
              <a:buNone/>
            </a:pPr>
            <a:endParaRPr lang="en-US" sz="2000" b="1" dirty="0"/>
          </a:p>
          <a:p>
            <a:pPr>
              <a:buNone/>
            </a:pPr>
            <a:endParaRPr lang="en-US" sz="2000" b="1" dirty="0"/>
          </a:p>
          <a:p>
            <a:pPr>
              <a:buNone/>
            </a:pPr>
            <a:r>
              <a:rPr lang="en-US" sz="2000" b="1" dirty="0"/>
              <a:t>    MP</a:t>
            </a:r>
            <a:r>
              <a:rPr lang="en-US" sz="2000" b="1" baseline="-25000" dirty="0"/>
              <a:t>X</a:t>
            </a:r>
            <a:r>
              <a:rPr lang="en-US" sz="2000" b="1" dirty="0"/>
              <a:t>/P</a:t>
            </a:r>
            <a:r>
              <a:rPr lang="en-US" sz="2000" b="1" baseline="-25000" dirty="0"/>
              <a:t>X</a:t>
            </a:r>
            <a:r>
              <a:rPr lang="en-US" sz="2000" b="1" dirty="0"/>
              <a:t> =</a:t>
            </a:r>
            <a:r>
              <a:rPr lang="en-US" sz="2000" b="1" baseline="-25000" dirty="0"/>
              <a:t> </a:t>
            </a:r>
            <a:r>
              <a:rPr lang="en-US" sz="2000" b="1" dirty="0"/>
              <a:t>MP</a:t>
            </a:r>
            <a:r>
              <a:rPr lang="en-US" sz="2000" b="1" baseline="-25000" dirty="0"/>
              <a:t>Y</a:t>
            </a:r>
            <a:r>
              <a:rPr lang="en-US" sz="2000" b="1" dirty="0"/>
              <a:t>/P</a:t>
            </a:r>
            <a:r>
              <a:rPr lang="en-US" sz="2000" b="1" baseline="-25000" dirty="0"/>
              <a:t>Y</a:t>
            </a:r>
            <a:endParaRPr lang="en-US" sz="2000" dirty="0"/>
          </a:p>
          <a:p>
            <a:pPr>
              <a:buNone/>
            </a:pPr>
            <a:r>
              <a:rPr lang="en-US" sz="2000" dirty="0"/>
              <a:t/>
            </a:r>
            <a:br>
              <a:rPr lang="en-US" sz="2000" dirty="0"/>
            </a:br>
            <a:endParaRPr lang="en-US" sz="2000" dirty="0"/>
          </a:p>
        </p:txBody>
      </p:sp>
      <p:sp>
        <p:nvSpPr>
          <p:cNvPr id="7" name="Title 6">
            <a:extLst>
              <a:ext uri="{FF2B5EF4-FFF2-40B4-BE49-F238E27FC236}">
                <a16:creationId xmlns:a16="http://schemas.microsoft.com/office/drawing/2014/main" xmlns="" id="{F9D7C0E6-193F-4BBA-8BC4-2A73DD2181D3}"/>
              </a:ext>
            </a:extLst>
          </p:cNvPr>
          <p:cNvSpPr>
            <a:spLocks noGrp="1"/>
          </p:cNvSpPr>
          <p:nvPr>
            <p:ph type="title"/>
          </p:nvPr>
        </p:nvSpPr>
        <p:spPr>
          <a:xfrm>
            <a:off x="893699" y="274650"/>
            <a:ext cx="7803039" cy="1143000"/>
          </a:xfrm>
        </p:spPr>
        <p:txBody>
          <a:bodyPr/>
          <a:lstStyle/>
          <a:p>
            <a:r>
              <a:rPr lang="en-CA" dirty="0"/>
              <a:t>MINIMIZING COST GIVEN OUTPUT</a:t>
            </a:r>
          </a:p>
        </p:txBody>
      </p:sp>
      <p:cxnSp>
        <p:nvCxnSpPr>
          <p:cNvPr id="9" name="Straight Arrow Connector 8">
            <a:extLst>
              <a:ext uri="{FF2B5EF4-FFF2-40B4-BE49-F238E27FC236}">
                <a16:creationId xmlns:a16="http://schemas.microsoft.com/office/drawing/2014/main" xmlns="" id="{58DC39AA-E45E-4FF5-9143-359C018C2DF9}"/>
              </a:ext>
            </a:extLst>
          </p:cNvPr>
          <p:cNvCxnSpPr>
            <a:cxnSpLocks/>
          </p:cNvCxnSpPr>
          <p:nvPr/>
        </p:nvCxnSpPr>
        <p:spPr>
          <a:xfrm>
            <a:off x="2088995" y="4810535"/>
            <a:ext cx="0" cy="596348"/>
          </a:xfrm>
          <a:prstGeom prst="straightConnector1">
            <a:avLst/>
          </a:prstGeom>
          <a:ln>
            <a:solidFill>
              <a:srgbClr val="63727F"/>
            </a:solidFill>
            <a:tailEnd type="triangle"/>
          </a:ln>
        </p:spPr>
        <p:style>
          <a:lnRef idx="3">
            <a:schemeClr val="dk1"/>
          </a:lnRef>
          <a:fillRef idx="0">
            <a:schemeClr val="dk1"/>
          </a:fillRef>
          <a:effectRef idx="2">
            <a:schemeClr val="dk1"/>
          </a:effectRef>
          <a:fontRef idx="minor">
            <a:schemeClr val="tx1"/>
          </a:fontRef>
        </p:style>
      </p:cxnSp>
      <p:pic>
        <p:nvPicPr>
          <p:cNvPr id="40" name="Picture 39">
            <a:extLst>
              <a:ext uri="{FF2B5EF4-FFF2-40B4-BE49-F238E27FC236}">
                <a16:creationId xmlns:a16="http://schemas.microsoft.com/office/drawing/2014/main" xmlns="" id="{8AE2ADAE-D620-4BA2-8F0F-6BE1E59DF90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35" t="13831" r="14297" b="19078"/>
          <a:stretch/>
        </p:blipFill>
        <p:spPr bwMode="auto">
          <a:xfrm>
            <a:off x="4418298" y="4123855"/>
            <a:ext cx="3443858" cy="24594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314557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RETURNS TO SCALE</a:t>
            </a:r>
          </a:p>
        </p:txBody>
      </p:sp>
      <p:sp>
        <p:nvSpPr>
          <p:cNvPr id="3" name="Text Placeholder 2"/>
          <p:cNvSpPr>
            <a:spLocks noGrp="1"/>
          </p:cNvSpPr>
          <p:nvPr>
            <p:ph type="body" idx="1"/>
          </p:nvPr>
        </p:nvSpPr>
        <p:spPr>
          <a:xfrm>
            <a:off x="893700" y="1542692"/>
            <a:ext cx="7805132" cy="4736399"/>
          </a:xfrm>
        </p:spPr>
        <p:txBody>
          <a:bodyPr/>
          <a:lstStyle/>
          <a:p>
            <a:pPr>
              <a:buNone/>
            </a:pPr>
            <a:r>
              <a:rPr lang="en-US" sz="2400" dirty="0"/>
              <a:t>How output responds to changes in the scale of the firm in the long term</a:t>
            </a:r>
          </a:p>
          <a:p>
            <a:pPr>
              <a:buNone/>
            </a:pPr>
            <a:endParaRPr lang="en-US" sz="2400" dirty="0"/>
          </a:p>
          <a:p>
            <a:pPr marL="457200" indent="-457200" fontAlgn="base">
              <a:buFont typeface="+mj-lt"/>
              <a:buAutoNum type="arabicPeriod"/>
            </a:pPr>
            <a:r>
              <a:rPr lang="en-US" sz="2400" b="1" dirty="0"/>
              <a:t>Increasing returns to scale</a:t>
            </a:r>
            <a:r>
              <a:rPr lang="en-US" sz="2400" dirty="0"/>
              <a:t> means that output increases by a larger proportion than </a:t>
            </a:r>
            <a:r>
              <a:rPr lang="en-US" dirty="0"/>
              <a:t>the increase in </a:t>
            </a:r>
            <a:r>
              <a:rPr lang="en-US" b="1" dirty="0"/>
              <a:t>all</a:t>
            </a:r>
            <a:r>
              <a:rPr lang="en-US" dirty="0"/>
              <a:t> inputs used</a:t>
            </a:r>
            <a:endParaRPr lang="en-US" sz="2400" dirty="0"/>
          </a:p>
          <a:p>
            <a:pPr marL="457200" indent="-457200" fontAlgn="base">
              <a:buFont typeface="+mj-lt"/>
              <a:buAutoNum type="arabicPeriod"/>
            </a:pPr>
            <a:endParaRPr lang="en-US" sz="2400" dirty="0"/>
          </a:p>
          <a:p>
            <a:pPr marL="457200" indent="-457200" fontAlgn="base">
              <a:buFont typeface="+mj-lt"/>
              <a:buAutoNum type="arabicPeriod"/>
            </a:pPr>
            <a:r>
              <a:rPr lang="en-US" sz="2400" b="1" dirty="0"/>
              <a:t>Decreasing returns to scale </a:t>
            </a:r>
            <a:r>
              <a:rPr lang="en-US" sz="2400" dirty="0"/>
              <a:t>means that output increases by a smaller proportion than the increase in </a:t>
            </a:r>
            <a:r>
              <a:rPr lang="en-US" sz="2400" b="1" dirty="0"/>
              <a:t>all </a:t>
            </a:r>
            <a:r>
              <a:rPr lang="en-US" sz="2400" dirty="0"/>
              <a:t>inputs used</a:t>
            </a:r>
          </a:p>
          <a:p>
            <a:pPr marL="457200" indent="-457200" fontAlgn="base">
              <a:buFont typeface="+mj-lt"/>
              <a:buAutoNum type="arabicPeriod"/>
            </a:pPr>
            <a:endParaRPr lang="en-US" sz="2400" dirty="0"/>
          </a:p>
          <a:p>
            <a:pPr marL="457200" indent="-457200">
              <a:buFont typeface="+mj-lt"/>
              <a:buAutoNum type="arabicPeriod"/>
            </a:pPr>
            <a:r>
              <a:rPr lang="en-US" sz="2400" b="1" dirty="0"/>
              <a:t>Constant returns to scale</a:t>
            </a:r>
            <a:r>
              <a:rPr lang="en-US" sz="2400" dirty="0"/>
              <a:t> means that output increases by the same proportion as the increase in </a:t>
            </a:r>
            <a:r>
              <a:rPr lang="en-US" sz="2400" b="1" dirty="0"/>
              <a:t>all</a:t>
            </a:r>
            <a:r>
              <a:rPr lang="en-US" sz="2400" dirty="0"/>
              <a:t> inputs used</a:t>
            </a:r>
          </a:p>
        </p:txBody>
      </p:sp>
    </p:spTree>
    <p:extLst>
      <p:ext uri="{BB962C8B-B14F-4D97-AF65-F5344CB8AC3E}">
        <p14:creationId xmlns:p14="http://schemas.microsoft.com/office/powerpoint/2010/main" val="5497392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33542" y="385011"/>
            <a:ext cx="7563943" cy="5835315"/>
          </a:xfrm>
          <a:prstGeom prst="rect">
            <a:avLst/>
          </a:prstGeom>
        </p:spPr>
      </p:pic>
    </p:spTree>
    <p:extLst>
      <p:ext uri="{BB962C8B-B14F-4D97-AF65-F5344CB8AC3E}">
        <p14:creationId xmlns:p14="http://schemas.microsoft.com/office/powerpoint/2010/main" val="4718480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700" y="58082"/>
            <a:ext cx="6462600" cy="1143000"/>
          </a:xfrm>
        </p:spPr>
        <p:txBody>
          <a:bodyPr/>
          <a:lstStyle/>
          <a:p>
            <a:r>
              <a:rPr lang="en-US" dirty="0"/>
              <a:t>OUTPUT ELASTICITY</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893700" y="1309366"/>
                <a:ext cx="7335900" cy="5150199"/>
              </a:xfrm>
            </p:spPr>
            <p:txBody>
              <a:bodyPr/>
              <a:lstStyle/>
              <a:p>
                <a:pPr fontAlgn="base">
                  <a:buNone/>
                </a:pPr>
                <a:r>
                  <a:rPr lang="en-US" sz="2000" dirty="0"/>
                  <a:t>The </a:t>
                </a:r>
                <a:r>
                  <a:rPr lang="en-US" sz="2000" b="1" dirty="0"/>
                  <a:t>percentage change in output </a:t>
                </a:r>
                <a:r>
                  <a:rPr lang="en-US" sz="2000" dirty="0"/>
                  <a:t>resulting from </a:t>
                </a:r>
                <a:r>
                  <a:rPr lang="en-US" sz="2000" b="1" dirty="0"/>
                  <a:t>1% increase in all inputs</a:t>
                </a:r>
              </a:p>
              <a:p>
                <a:pPr fontAlgn="base">
                  <a:buNone/>
                </a:pPr>
                <a:endParaRPr lang="en-US" sz="2000" dirty="0"/>
              </a:p>
              <a:p>
                <a:pPr fontAlgn="base">
                  <a:buNone/>
                </a:pPr>
                <a:r>
                  <a:rPr lang="en-US" sz="2000" dirty="0"/>
                  <a:t>Cobb-Douglas Production Function: Q=</a:t>
                </a:r>
                <a14:m>
                  <m:oMath xmlns:m="http://schemas.openxmlformats.org/officeDocument/2006/math">
                    <m:sSup>
                      <m:sSupPr>
                        <m:ctrlPr>
                          <a:rPr lang="en-US" sz="2000" i="1" smtClean="0">
                            <a:latin typeface="Cambria Math"/>
                          </a:rPr>
                        </m:ctrlPr>
                      </m:sSupPr>
                      <m:e>
                        <m:r>
                          <a:rPr lang="en-CA" sz="2000" b="0" i="1" smtClean="0">
                            <a:latin typeface="Cambria Math" charset="0"/>
                          </a:rPr>
                          <m:t>𝑎𝐿</m:t>
                        </m:r>
                      </m:e>
                      <m:sup>
                        <m:r>
                          <a:rPr lang="en-CA" sz="2000" b="0" i="1" smtClean="0">
                            <a:latin typeface="Cambria Math" charset="0"/>
                          </a:rPr>
                          <m:t>𝑏</m:t>
                        </m:r>
                      </m:sup>
                    </m:sSup>
                    <m:sSup>
                      <m:sSupPr>
                        <m:ctrlPr>
                          <a:rPr lang="en-US" sz="2000" i="1" smtClean="0">
                            <a:latin typeface="Cambria Math"/>
                          </a:rPr>
                        </m:ctrlPr>
                      </m:sSupPr>
                      <m:e>
                        <m:r>
                          <a:rPr lang="en-CA" sz="2000" b="0" i="1" smtClean="0">
                            <a:latin typeface="Cambria Math" charset="0"/>
                          </a:rPr>
                          <m:t>𝐾</m:t>
                        </m:r>
                      </m:e>
                      <m:sup>
                        <m:r>
                          <a:rPr lang="en-CA" sz="2000" b="0" i="1" smtClean="0">
                            <a:latin typeface="Cambria Math" charset="0"/>
                          </a:rPr>
                          <m:t>𝑐</m:t>
                        </m:r>
                      </m:sup>
                    </m:sSup>
                  </m:oMath>
                </a14:m>
                <a:endParaRPr lang="en-CA" sz="2000" dirty="0"/>
              </a:p>
              <a:p>
                <a:pPr fontAlgn="base">
                  <a:buNone/>
                </a:pPr>
                <a:endParaRPr lang="en-US" sz="2000" dirty="0"/>
              </a:p>
              <a:p>
                <a:pPr marL="342900" indent="-342900" fontAlgn="base"/>
                <a:r>
                  <a:rPr lang="en-US" sz="2000" dirty="0"/>
                  <a:t>If the sum of the exponents (</a:t>
                </a:r>
                <a:r>
                  <a:rPr lang="en-US" sz="2000" dirty="0" err="1"/>
                  <a:t>b+c</a:t>
                </a:r>
                <a:r>
                  <a:rPr lang="en-US" sz="2000" dirty="0"/>
                  <a:t>) exceeds 1, there are </a:t>
                </a:r>
                <a:r>
                  <a:rPr lang="en-US" sz="2000" b="1" dirty="0"/>
                  <a:t>increasing returns to scale</a:t>
                </a:r>
              </a:p>
              <a:p>
                <a:pPr marL="342900" indent="-342900" fontAlgn="base"/>
                <a:r>
                  <a:rPr lang="en-US" sz="2000" dirty="0"/>
                  <a:t>If the sum of the exponents is less than 1, there are </a:t>
                </a:r>
                <a:r>
                  <a:rPr lang="en-US" sz="2000" b="1" dirty="0"/>
                  <a:t>decreasing returns to scale</a:t>
                </a:r>
              </a:p>
              <a:p>
                <a:pPr marL="342900" indent="-342900" fontAlgn="base"/>
                <a:r>
                  <a:rPr lang="en-US" sz="2000" dirty="0"/>
                  <a:t>If the sum of the exponents = 1, there are </a:t>
                </a:r>
                <a:r>
                  <a:rPr lang="en-US" sz="2000" b="1" dirty="0"/>
                  <a:t>constant returns to scale</a:t>
                </a:r>
              </a:p>
              <a:p>
                <a:pPr fontAlgn="base">
                  <a:buNone/>
                </a:pPr>
                <a:endParaRPr lang="en-US" sz="2000" dirty="0"/>
              </a:p>
              <a:p>
                <a:pPr>
                  <a:buNone/>
                </a:pPr>
                <a:r>
                  <a:rPr lang="en-US" sz="2000" dirty="0"/>
                  <a:t>The output elasticity of a variable input is the exponent of that variable input</a:t>
                </a:r>
              </a:p>
              <a:p>
                <a:pPr>
                  <a:buNone/>
                </a:pPr>
                <a:endParaRPr lang="en-US" sz="2000" dirty="0"/>
              </a:p>
              <a:p>
                <a:pPr>
                  <a:buNone/>
                </a:pPr>
                <a:r>
                  <a:rPr lang="en-US" sz="2000" dirty="0"/>
                  <a:t>Therefore, “</a:t>
                </a:r>
                <a:r>
                  <a:rPr lang="en-US" sz="2000" b="1" dirty="0"/>
                  <a:t>b”</a:t>
                </a:r>
                <a:r>
                  <a:rPr lang="en-US" sz="2000" dirty="0"/>
                  <a:t> is the output elasticity for </a:t>
                </a:r>
                <a:r>
                  <a:rPr lang="en-US" sz="2000" b="1" dirty="0"/>
                  <a:t>“L”</a:t>
                </a:r>
                <a:r>
                  <a:rPr lang="en-US" sz="2000" dirty="0"/>
                  <a:t> and </a:t>
                </a:r>
                <a:r>
                  <a:rPr lang="en-US" sz="2000" b="1" dirty="0"/>
                  <a:t>“c”</a:t>
                </a:r>
                <a:r>
                  <a:rPr lang="en-US" sz="2000" dirty="0"/>
                  <a:t> is the output elasticity for </a:t>
                </a:r>
                <a:r>
                  <a:rPr lang="en-US" sz="2000" b="1" dirty="0"/>
                  <a:t>“K”</a:t>
                </a:r>
                <a:r>
                  <a:rPr lang="en-US" sz="2000" dirty="0"/>
                  <a:t/>
                </a:r>
                <a:br>
                  <a:rPr lang="en-US" sz="2000" dirty="0"/>
                </a:br>
                <a:endParaRPr lang="en-US" sz="2000"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893700" y="1309366"/>
                <a:ext cx="7335900" cy="5150199"/>
              </a:xfrm>
              <a:blipFill>
                <a:blip r:embed="rId2"/>
                <a:stretch>
                  <a:fillRect l="-914" r="-249" b="-5444"/>
                </a:stretch>
              </a:blipFill>
            </p:spPr>
            <p:txBody>
              <a:bodyPr/>
              <a:lstStyle/>
              <a:p>
                <a:r>
                  <a:rPr lang="en-CA">
                    <a:noFill/>
                  </a:rPr>
                  <a:t> </a:t>
                </a:r>
              </a:p>
            </p:txBody>
          </p:sp>
        </mc:Fallback>
      </mc:AlternateContent>
    </p:spTree>
    <p:extLst>
      <p:ext uri="{BB962C8B-B14F-4D97-AF65-F5344CB8AC3E}">
        <p14:creationId xmlns:p14="http://schemas.microsoft.com/office/powerpoint/2010/main" val="3896136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r>
              <a:rPr lang="en-US" sz="4400" b="0" dirty="0">
                <a:latin typeface="Century Gothic" panose="020B0502020202020204" pitchFamily="34" charset="0"/>
                <a:ea typeface="Lao Sangam MN" charset="0"/>
                <a:cs typeface="Lao Sangam MN" charset="0"/>
              </a:rPr>
              <a:t>CHAPTER QUESTIONS</a:t>
            </a:r>
          </a:p>
        </p:txBody>
      </p:sp>
    </p:spTree>
    <p:extLst>
      <p:ext uri="{BB962C8B-B14F-4D97-AF65-F5344CB8AC3E}">
        <p14:creationId xmlns:p14="http://schemas.microsoft.com/office/powerpoint/2010/main" val="21005990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1</a:t>
            </a:r>
          </a:p>
        </p:txBody>
      </p:sp>
      <p:sp>
        <p:nvSpPr>
          <p:cNvPr id="3" name="Text Placeholder 2"/>
          <p:cNvSpPr>
            <a:spLocks noGrp="1"/>
          </p:cNvSpPr>
          <p:nvPr>
            <p:ph type="body" idx="1"/>
          </p:nvPr>
        </p:nvSpPr>
        <p:spPr>
          <a:xfrm>
            <a:off x="893700" y="1417650"/>
            <a:ext cx="7287774" cy="4736399"/>
          </a:xfrm>
        </p:spPr>
        <p:txBody>
          <a:bodyPr/>
          <a:lstStyle/>
          <a:p>
            <a:pPr marL="0" indent="0">
              <a:buNone/>
            </a:pPr>
            <a:r>
              <a:rPr lang="en-CA" sz="2000" dirty="0"/>
              <a:t>In the </a:t>
            </a:r>
            <a:r>
              <a:rPr lang="en-CA" sz="2000" dirty="0" err="1"/>
              <a:t>Elwyn</a:t>
            </a:r>
            <a:r>
              <a:rPr lang="en-CA" sz="2000" dirty="0"/>
              <a:t> Company, the relationship between output (Q) and the number of hours of skilled labour (S) and the unskilled labour (U) is </a:t>
            </a:r>
          </a:p>
          <a:p>
            <a:pPr marL="0" indent="0">
              <a:buNone/>
            </a:pPr>
            <a:endParaRPr lang="en-CA" sz="2000" dirty="0"/>
          </a:p>
          <a:p>
            <a:pPr marL="0" indent="0" algn="ctr">
              <a:buNone/>
            </a:pPr>
            <a:r>
              <a:rPr lang="en-CA" sz="2000" dirty="0"/>
              <a:t>Q=300S+200U – 0.2S</a:t>
            </a:r>
            <a:r>
              <a:rPr lang="en-CA" sz="2000" baseline="30000" dirty="0"/>
              <a:t>2</a:t>
            </a:r>
            <a:r>
              <a:rPr lang="en-CA" sz="2000" dirty="0"/>
              <a:t> – 0.3U</a:t>
            </a:r>
            <a:r>
              <a:rPr lang="en-CA" sz="2000" baseline="30000" dirty="0"/>
              <a:t>2</a:t>
            </a:r>
          </a:p>
          <a:p>
            <a:pPr marL="0" indent="0" algn="ctr">
              <a:buNone/>
            </a:pPr>
            <a:endParaRPr lang="en-CA" sz="2000" dirty="0"/>
          </a:p>
          <a:p>
            <a:pPr marL="0" indent="0">
              <a:buNone/>
            </a:pPr>
            <a:r>
              <a:rPr lang="en-CA" sz="2000" dirty="0"/>
              <a:t>The hourly wage of skilled labour is $10, and the hourly wage of unskilled labour is $5. The firm can hire as much labour as it wants at these wage rates.</a:t>
            </a:r>
          </a:p>
          <a:p>
            <a:pPr marL="0" indent="0">
              <a:buNone/>
            </a:pPr>
            <a:endParaRPr lang="en-CA" sz="2000" dirty="0"/>
          </a:p>
          <a:p>
            <a:pPr>
              <a:buNone/>
            </a:pPr>
            <a:r>
              <a:rPr lang="en-CA" sz="2000" dirty="0"/>
              <a:t>a) </a:t>
            </a:r>
            <a:r>
              <a:rPr lang="en-CA" sz="2000" dirty="0" err="1"/>
              <a:t>Elwyn’s</a:t>
            </a:r>
            <a:r>
              <a:rPr lang="en-CA" sz="2000" dirty="0"/>
              <a:t> chief engineer recommends that the firm hire 400 hours of skilled and 100 hours of unskilled labour. Evaluate the recommendation.</a:t>
            </a:r>
          </a:p>
          <a:p>
            <a:pPr marL="0" indent="0">
              <a:buNone/>
            </a:pPr>
            <a:r>
              <a:rPr lang="en-CA" sz="2000" dirty="0"/>
              <a:t> </a:t>
            </a:r>
            <a:endParaRPr lang="en-US" sz="2000" dirty="0"/>
          </a:p>
          <a:p>
            <a:pPr marL="0" indent="0">
              <a:buNone/>
            </a:pPr>
            <a:endParaRPr lang="en-US" sz="2000" dirty="0"/>
          </a:p>
          <a:p>
            <a:pPr marL="0" indent="0">
              <a:buNone/>
            </a:pPr>
            <a:endParaRPr lang="en-CA" sz="2000" dirty="0"/>
          </a:p>
          <a:p>
            <a:endParaRPr lang="en-US" sz="2000" dirty="0"/>
          </a:p>
        </p:txBody>
      </p:sp>
    </p:spTree>
    <p:extLst>
      <p:ext uri="{BB962C8B-B14F-4D97-AF65-F5344CB8AC3E}">
        <p14:creationId xmlns:p14="http://schemas.microsoft.com/office/powerpoint/2010/main" val="20275983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1</a:t>
            </a:r>
          </a:p>
        </p:txBody>
      </p:sp>
      <p:sp>
        <p:nvSpPr>
          <p:cNvPr id="3" name="Text Placeholder 2"/>
          <p:cNvSpPr>
            <a:spLocks noGrp="1"/>
          </p:cNvSpPr>
          <p:nvPr>
            <p:ph type="body" idx="1"/>
          </p:nvPr>
        </p:nvSpPr>
        <p:spPr>
          <a:xfrm>
            <a:off x="893699" y="1417650"/>
            <a:ext cx="7769037" cy="5150199"/>
          </a:xfrm>
        </p:spPr>
        <p:txBody>
          <a:bodyPr/>
          <a:lstStyle/>
          <a:p>
            <a:pPr>
              <a:buNone/>
            </a:pPr>
            <a:r>
              <a:rPr lang="en-US" sz="2000" dirty="0"/>
              <a:t>We want to see if 400h of skilled (S) and 100h of unskilled (U) </a:t>
            </a:r>
            <a:r>
              <a:rPr lang="en-US" sz="2000" dirty="0" err="1"/>
              <a:t>labour</a:t>
            </a:r>
            <a:r>
              <a:rPr lang="en-US" sz="2000" dirty="0"/>
              <a:t> satisfy:</a:t>
            </a:r>
          </a:p>
          <a:p>
            <a:pPr>
              <a:buNone/>
            </a:pPr>
            <a:endParaRPr lang="en-CA" sz="2000" dirty="0"/>
          </a:p>
          <a:p>
            <a:pPr>
              <a:buNone/>
            </a:pPr>
            <a:endParaRPr lang="en-CA" sz="2000" dirty="0"/>
          </a:p>
          <a:p>
            <a:pPr>
              <a:buNone/>
            </a:pPr>
            <a:endParaRPr lang="en-CA" sz="2000" dirty="0"/>
          </a:p>
          <a:p>
            <a:pPr>
              <a:buNone/>
            </a:pPr>
            <a:endParaRPr lang="en-CA" sz="2000" dirty="0"/>
          </a:p>
          <a:p>
            <a:pPr>
              <a:buNone/>
            </a:pPr>
            <a:r>
              <a:rPr lang="en-US" sz="2000" dirty="0"/>
              <a:t>We take the partial derivatives of the production function with respect to both skilled and unskilled </a:t>
            </a:r>
            <a:r>
              <a:rPr lang="en-US" sz="2000" dirty="0" err="1"/>
              <a:t>labour</a:t>
            </a:r>
            <a:r>
              <a:rPr lang="en-US" sz="2000" dirty="0"/>
              <a:t>: </a:t>
            </a:r>
          </a:p>
          <a:p>
            <a:pPr>
              <a:buNone/>
            </a:pPr>
            <a:endParaRPr lang="en-US" sz="2000" dirty="0"/>
          </a:p>
          <a:p>
            <a:pPr>
              <a:buNone/>
            </a:pPr>
            <a:endParaRPr lang="en-US" sz="2000" dirty="0"/>
          </a:p>
          <a:p>
            <a:pPr>
              <a:buNone/>
            </a:pPr>
            <a:endParaRPr lang="en-US" sz="2000" dirty="0"/>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3436560" y="2184587"/>
            <a:ext cx="1838322" cy="1008112"/>
          </a:xfrm>
          <a:prstGeom prst="rect">
            <a:avLst/>
          </a:prstGeom>
          <a:noFill/>
          <a:ln>
            <a:noFill/>
          </a:ln>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1005690" y="4016178"/>
            <a:ext cx="3087042" cy="864096"/>
          </a:xfrm>
          <a:prstGeom prst="rect">
            <a:avLst/>
          </a:prstGeom>
          <a:noFill/>
          <a:ln>
            <a:noFill/>
          </a:ln>
        </p:spPr>
      </p:pic>
      <p:pic>
        <p:nvPicPr>
          <p:cNvPr id="6" name="Picture 5"/>
          <p:cNvPicPr/>
          <p:nvPr/>
        </p:nvPicPr>
        <p:blipFill>
          <a:blip r:embed="rId4">
            <a:extLst>
              <a:ext uri="{28A0092B-C50C-407E-A947-70E740481C1C}">
                <a14:useLocalDpi xmlns:a14="http://schemas.microsoft.com/office/drawing/2010/main" val="0"/>
              </a:ext>
            </a:extLst>
          </a:blip>
          <a:srcRect/>
          <a:stretch>
            <a:fillRect/>
          </a:stretch>
        </p:blipFill>
        <p:spPr bwMode="auto">
          <a:xfrm>
            <a:off x="1005690" y="5126901"/>
            <a:ext cx="2981384" cy="792088"/>
          </a:xfrm>
          <a:prstGeom prst="rect">
            <a:avLst/>
          </a:prstGeom>
          <a:noFill/>
          <a:ln>
            <a:noFill/>
          </a:ln>
        </p:spPr>
      </p:pic>
    </p:spTree>
    <p:extLst>
      <p:ext uri="{BB962C8B-B14F-4D97-AF65-F5344CB8AC3E}">
        <p14:creationId xmlns:p14="http://schemas.microsoft.com/office/powerpoint/2010/main" val="2660621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8D93235-BB4B-A746-B326-6308019FB2E7}"/>
              </a:ext>
            </a:extLst>
          </p:cNvPr>
          <p:cNvSpPr>
            <a:spLocks noGrp="1"/>
          </p:cNvSpPr>
          <p:nvPr>
            <p:ph type="title"/>
          </p:nvPr>
        </p:nvSpPr>
        <p:spPr>
          <a:xfrm>
            <a:off x="893699" y="274650"/>
            <a:ext cx="7359963" cy="1143000"/>
          </a:xfrm>
        </p:spPr>
        <p:txBody>
          <a:bodyPr/>
          <a:lstStyle/>
          <a:p>
            <a:r>
              <a:rPr lang="en-CA" sz="2000" dirty="0"/>
              <a:t>Next, we substitute the values for marginal product and the unit cost of each type of labour into our profit-maximizing formula:</a:t>
            </a:r>
            <a:endParaRPr lang="en-US" sz="2000" dirty="0"/>
          </a:p>
        </p:txBody>
      </p:sp>
      <p:pic>
        <p:nvPicPr>
          <p:cNvPr id="4" name="Picture 3">
            <a:extLst>
              <a:ext uri="{FF2B5EF4-FFF2-40B4-BE49-F238E27FC236}">
                <a16:creationId xmlns:a16="http://schemas.microsoft.com/office/drawing/2014/main" xmlns="" id="{AD4589FB-F879-B840-8426-C421161B4B02}"/>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3040667" y="1742886"/>
            <a:ext cx="3066025" cy="792088"/>
          </a:xfrm>
          <a:prstGeom prst="rect">
            <a:avLst/>
          </a:prstGeom>
          <a:noFill/>
          <a:ln>
            <a:noFill/>
          </a:ln>
        </p:spPr>
      </p:pic>
      <p:pic>
        <p:nvPicPr>
          <p:cNvPr id="5" name="Picture 4">
            <a:extLst>
              <a:ext uri="{FF2B5EF4-FFF2-40B4-BE49-F238E27FC236}">
                <a16:creationId xmlns:a16="http://schemas.microsoft.com/office/drawing/2014/main" xmlns="" id="{E8F72646-7E1A-ED4E-AE34-3E42993C2477}"/>
              </a:ext>
            </a:extLst>
          </p:cNvPr>
          <p:cNvPicPr>
            <a:picLocks noChangeAspect="1"/>
          </p:cNvPicPr>
          <p:nvPr/>
        </p:nvPicPr>
        <p:blipFill>
          <a:blip r:embed="rId3"/>
          <a:stretch>
            <a:fillRect/>
          </a:stretch>
        </p:blipFill>
        <p:spPr>
          <a:xfrm>
            <a:off x="3817595" y="2865071"/>
            <a:ext cx="1512168" cy="504056"/>
          </a:xfrm>
          <a:prstGeom prst="rect">
            <a:avLst/>
          </a:prstGeom>
        </p:spPr>
      </p:pic>
      <p:sp>
        <p:nvSpPr>
          <p:cNvPr id="6" name="TextBox 5">
            <a:extLst>
              <a:ext uri="{FF2B5EF4-FFF2-40B4-BE49-F238E27FC236}">
                <a16:creationId xmlns:a16="http://schemas.microsoft.com/office/drawing/2014/main" xmlns="" id="{135605EC-0EFB-3748-8811-BE2D1F7B941E}"/>
              </a:ext>
            </a:extLst>
          </p:cNvPr>
          <p:cNvSpPr txBox="1"/>
          <p:nvPr/>
        </p:nvSpPr>
        <p:spPr>
          <a:xfrm>
            <a:off x="1275844" y="4792622"/>
            <a:ext cx="6592311" cy="707886"/>
          </a:xfrm>
          <a:prstGeom prst="rect">
            <a:avLst/>
          </a:prstGeom>
          <a:noFill/>
          <a:ln>
            <a:solidFill>
              <a:srgbClr val="2F86C5"/>
            </a:solidFill>
          </a:ln>
        </p:spPr>
        <p:txBody>
          <a:bodyPr wrap="square" rtlCol="0">
            <a:spAutoFit/>
          </a:bodyPr>
          <a:lstStyle/>
          <a:p>
            <a:pPr algn="ctr"/>
            <a:r>
              <a:rPr lang="en-US" sz="2000" dirty="0">
                <a:latin typeface="Helvetica Light" charset="0"/>
                <a:ea typeface="Helvetica Light" charset="0"/>
                <a:cs typeface="Helvetica Light" charset="0"/>
              </a:rPr>
              <a:t>Therefore at S=400 and U=100 this is not an optimal combination of inputs because the equation does not hold </a:t>
            </a:r>
          </a:p>
        </p:txBody>
      </p:sp>
      <p:cxnSp>
        <p:nvCxnSpPr>
          <p:cNvPr id="8" name="Straight Arrow Connector 7">
            <a:extLst>
              <a:ext uri="{FF2B5EF4-FFF2-40B4-BE49-F238E27FC236}">
                <a16:creationId xmlns:a16="http://schemas.microsoft.com/office/drawing/2014/main" xmlns="" id="{9052D958-0775-7D41-BCA0-A90D8C78236A}"/>
              </a:ext>
            </a:extLst>
          </p:cNvPr>
          <p:cNvCxnSpPr/>
          <p:nvPr/>
        </p:nvCxnSpPr>
        <p:spPr>
          <a:xfrm flipV="1">
            <a:off x="2550695" y="2534974"/>
            <a:ext cx="854242" cy="4488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xmlns="" id="{6FD7F301-B608-0B47-B23B-11F098FBA0F9}"/>
              </a:ext>
            </a:extLst>
          </p:cNvPr>
          <p:cNvSpPr txBox="1"/>
          <p:nvPr/>
        </p:nvSpPr>
        <p:spPr>
          <a:xfrm>
            <a:off x="133341" y="3076121"/>
            <a:ext cx="3056021" cy="1015663"/>
          </a:xfrm>
          <a:prstGeom prst="rect">
            <a:avLst/>
          </a:prstGeom>
          <a:noFill/>
          <a:ln>
            <a:solidFill>
              <a:srgbClr val="2F86C5"/>
            </a:solidFill>
          </a:ln>
        </p:spPr>
        <p:txBody>
          <a:bodyPr wrap="square" rtlCol="0">
            <a:spAutoFit/>
          </a:bodyPr>
          <a:lstStyle/>
          <a:p>
            <a:r>
              <a:rPr lang="en-US" sz="2000" dirty="0">
                <a:latin typeface="Helvetica Light" charset="0"/>
                <a:ea typeface="Helvetica Light" charset="0"/>
                <a:cs typeface="Helvetica Light" charset="0"/>
              </a:rPr>
              <a:t>Recall that skilled </a:t>
            </a:r>
            <a:r>
              <a:rPr lang="en-US" sz="2000" dirty="0" err="1">
                <a:latin typeface="Helvetica Light" charset="0"/>
                <a:ea typeface="Helvetica Light" charset="0"/>
                <a:cs typeface="Helvetica Light" charset="0"/>
              </a:rPr>
              <a:t>labour</a:t>
            </a:r>
            <a:r>
              <a:rPr lang="en-US" sz="2000" dirty="0">
                <a:latin typeface="Helvetica Light" charset="0"/>
                <a:ea typeface="Helvetica Light" charset="0"/>
                <a:cs typeface="Helvetica Light" charset="0"/>
              </a:rPr>
              <a:t> cost $10 and unskilled </a:t>
            </a:r>
            <a:r>
              <a:rPr lang="en-US" sz="2000" dirty="0" err="1">
                <a:latin typeface="Helvetica Light" charset="0"/>
                <a:ea typeface="Helvetica Light" charset="0"/>
                <a:cs typeface="Helvetica Light" charset="0"/>
              </a:rPr>
              <a:t>labour</a:t>
            </a:r>
            <a:r>
              <a:rPr lang="en-US" sz="2000" dirty="0">
                <a:latin typeface="Helvetica Light" charset="0"/>
                <a:ea typeface="Helvetica Light" charset="0"/>
                <a:cs typeface="Helvetica Light" charset="0"/>
              </a:rPr>
              <a:t> cost $5</a:t>
            </a:r>
          </a:p>
        </p:txBody>
      </p:sp>
    </p:spTree>
    <p:extLst>
      <p:ext uri="{BB962C8B-B14F-4D97-AF65-F5344CB8AC3E}">
        <p14:creationId xmlns:p14="http://schemas.microsoft.com/office/powerpoint/2010/main" val="38609302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699" y="0"/>
            <a:ext cx="7396058" cy="2108176"/>
          </a:xfrm>
        </p:spPr>
        <p:txBody>
          <a:bodyPr/>
          <a:lstStyle/>
          <a:p>
            <a:r>
              <a:rPr lang="en-CA" sz="2400" dirty="0"/>
              <a:t>b) If the </a:t>
            </a:r>
            <a:r>
              <a:rPr lang="en-CA" sz="2400" dirty="0" err="1"/>
              <a:t>Elwyn</a:t>
            </a:r>
            <a:r>
              <a:rPr lang="en-CA" sz="2400" dirty="0"/>
              <a:t> Company decides to spend a total of $5,000 on skilled and unskilled labour, how many hours of each type of labour should it hire?</a:t>
            </a:r>
          </a:p>
        </p:txBody>
      </p:sp>
      <p:sp>
        <p:nvSpPr>
          <p:cNvPr id="3" name="Text Placeholder 2"/>
          <p:cNvSpPr>
            <a:spLocks noGrp="1"/>
          </p:cNvSpPr>
          <p:nvPr>
            <p:ph type="body" idx="1"/>
          </p:nvPr>
        </p:nvSpPr>
        <p:spPr>
          <a:xfrm>
            <a:off x="893699" y="2108176"/>
            <a:ext cx="7576533" cy="4196371"/>
          </a:xfrm>
        </p:spPr>
        <p:txBody>
          <a:bodyPr numCol="2"/>
          <a:lstStyle/>
          <a:p>
            <a:pPr marL="0" marR="0" lvl="0" indent="0" defTabSz="914400" eaLnBrk="1" fontAlgn="auto" latinLnBrk="0" hangingPunct="1">
              <a:lnSpc>
                <a:spcPct val="100000"/>
              </a:lnSpc>
              <a:spcBef>
                <a:spcPts val="0"/>
              </a:spcBef>
              <a:spcAft>
                <a:spcPts val="0"/>
              </a:spcAft>
              <a:buClrTx/>
              <a:buSzTx/>
              <a:buFontTx/>
              <a:buNone/>
              <a:tabLst/>
              <a:defRPr/>
            </a:pPr>
            <a:r>
              <a:rPr lang="en-US" sz="2400" dirty="0"/>
              <a:t>Budget Constraint:</a:t>
            </a:r>
          </a:p>
          <a:p>
            <a:pPr marL="0" marR="0" lvl="0" indent="0" defTabSz="914400" eaLnBrk="1" fontAlgn="auto" latinLnBrk="0" hangingPunct="1">
              <a:lnSpc>
                <a:spcPct val="100000"/>
              </a:lnSpc>
              <a:spcBef>
                <a:spcPts val="0"/>
              </a:spcBef>
              <a:spcAft>
                <a:spcPts val="0"/>
              </a:spcAft>
              <a:buClrTx/>
              <a:buSzTx/>
              <a:buFontTx/>
              <a:buNone/>
              <a:tabLst/>
              <a:defRPr/>
            </a:pPr>
            <a:r>
              <a:rPr lang="en-US" sz="2400" dirty="0"/>
              <a:t>$5,000 = 10S + 5U</a:t>
            </a:r>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a:p>
          <a:p>
            <a:pPr marL="0" marR="0" lvl="0" indent="0" defTabSz="914400" eaLnBrk="1" fontAlgn="auto" latinLnBrk="0" hangingPunct="1">
              <a:lnSpc>
                <a:spcPct val="100000"/>
              </a:lnSpc>
              <a:spcBef>
                <a:spcPts val="0"/>
              </a:spcBef>
              <a:spcAft>
                <a:spcPts val="0"/>
              </a:spcAft>
              <a:buClrTx/>
              <a:buSzTx/>
              <a:buFontTx/>
              <a:buNone/>
              <a:tabLst/>
              <a:defRPr/>
            </a:pPr>
            <a:r>
              <a:rPr lang="en-US" sz="2400" dirty="0"/>
              <a:t>Recall from a) that: </a:t>
            </a:r>
            <a:endParaRPr lang="en-US" sz="2000" dirty="0"/>
          </a:p>
          <a:p>
            <a:pPr marL="0" marR="0" lvl="0" indent="0" defTabSz="914400" eaLnBrk="1" fontAlgn="auto" latinLnBrk="0" hangingPunct="1">
              <a:lnSpc>
                <a:spcPct val="100000"/>
              </a:lnSpc>
              <a:spcBef>
                <a:spcPts val="0"/>
              </a:spcBef>
              <a:spcAft>
                <a:spcPts val="0"/>
              </a:spcAft>
              <a:buClrTx/>
              <a:buSzTx/>
              <a:buFontTx/>
              <a:buNone/>
              <a:tabLst/>
              <a:defRPr/>
            </a:pPr>
            <a:endParaRPr lang="en-US" sz="2000" dirty="0"/>
          </a:p>
          <a:p>
            <a:pPr marL="0" marR="0" lvl="0" indent="0" defTabSz="914400" eaLnBrk="1" fontAlgn="auto" latinLnBrk="0" hangingPunct="1">
              <a:lnSpc>
                <a:spcPct val="100000"/>
              </a:lnSpc>
              <a:spcBef>
                <a:spcPts val="0"/>
              </a:spcBef>
              <a:spcAft>
                <a:spcPts val="0"/>
              </a:spcAft>
              <a:buClrTx/>
              <a:buSzTx/>
              <a:buFontTx/>
              <a:buNone/>
              <a:tabLst/>
              <a:defRPr/>
            </a:pPr>
            <a:endParaRPr lang="en-US" sz="2000" dirty="0"/>
          </a:p>
          <a:p>
            <a:pPr marL="0" marR="0" lvl="0" indent="0" defTabSz="914400" eaLnBrk="1" fontAlgn="auto" latinLnBrk="0" hangingPunct="1">
              <a:lnSpc>
                <a:spcPct val="100000"/>
              </a:lnSpc>
              <a:spcBef>
                <a:spcPts val="0"/>
              </a:spcBef>
              <a:spcAft>
                <a:spcPts val="0"/>
              </a:spcAft>
              <a:buClrTx/>
              <a:buSzTx/>
              <a:buFontTx/>
              <a:buNone/>
              <a:tabLst/>
              <a:defRPr/>
            </a:pPr>
            <a:endParaRPr lang="en-US" sz="2000" dirty="0"/>
          </a:p>
          <a:p>
            <a:pPr marL="0" marR="0" lvl="0" indent="0" defTabSz="914400" eaLnBrk="1" fontAlgn="auto" latinLnBrk="0" hangingPunct="1">
              <a:lnSpc>
                <a:spcPct val="100000"/>
              </a:lnSpc>
              <a:spcBef>
                <a:spcPts val="0"/>
              </a:spcBef>
              <a:spcAft>
                <a:spcPts val="0"/>
              </a:spcAft>
              <a:buClrTx/>
              <a:buSzTx/>
              <a:buFontTx/>
              <a:buNone/>
              <a:tabLst/>
              <a:defRPr/>
            </a:pPr>
            <a:endParaRPr lang="en-US" sz="2000" dirty="0"/>
          </a:p>
          <a:p>
            <a:pPr marL="0" marR="0" lvl="0" indent="0" defTabSz="914400" eaLnBrk="1" fontAlgn="auto" latinLnBrk="0" hangingPunct="1">
              <a:lnSpc>
                <a:spcPct val="100000"/>
              </a:lnSpc>
              <a:spcBef>
                <a:spcPts val="0"/>
              </a:spcBef>
              <a:spcAft>
                <a:spcPts val="0"/>
              </a:spcAft>
              <a:buClrTx/>
              <a:buSzTx/>
              <a:buFontTx/>
              <a:buNone/>
              <a:tabLst/>
              <a:defRPr/>
            </a:pPr>
            <a:r>
              <a:rPr lang="en-US" sz="2000" dirty="0"/>
              <a:t>Therefore if we re-write in terms of S: </a:t>
            </a:r>
          </a:p>
          <a:p>
            <a:pPr marL="0" marR="0" lvl="0" indent="0" defTabSz="914400" eaLnBrk="1" fontAlgn="auto" latinLnBrk="0" hangingPunct="1">
              <a:lnSpc>
                <a:spcPct val="100000"/>
              </a:lnSpc>
              <a:spcBef>
                <a:spcPts val="0"/>
              </a:spcBef>
              <a:spcAft>
                <a:spcPts val="0"/>
              </a:spcAft>
              <a:buClrTx/>
              <a:buSzTx/>
              <a:buFontTx/>
              <a:buNone/>
              <a:tabLst/>
              <a:defRPr/>
            </a:pPr>
            <a:endParaRPr lang="en-US" sz="2000" dirty="0"/>
          </a:p>
          <a:p>
            <a:pPr marL="0" marR="0" lvl="0" indent="0" defTabSz="914400" eaLnBrk="1" fontAlgn="auto" latinLnBrk="0" hangingPunct="1">
              <a:lnSpc>
                <a:spcPct val="100000"/>
              </a:lnSpc>
              <a:spcBef>
                <a:spcPts val="0"/>
              </a:spcBef>
              <a:spcAft>
                <a:spcPts val="0"/>
              </a:spcAft>
              <a:buClrTx/>
              <a:buSzTx/>
              <a:buFontTx/>
              <a:buNone/>
              <a:tabLst/>
              <a:defRPr/>
            </a:pPr>
            <a:r>
              <a:rPr lang="en-US" sz="2000" dirty="0"/>
              <a:t>S = -250 + 3U </a:t>
            </a:r>
            <a:r>
              <a:rPr lang="en-US" sz="1800" dirty="0"/>
              <a:t>(rearranged)</a:t>
            </a:r>
          </a:p>
          <a:p>
            <a:pPr marL="0" marR="0" lvl="0" indent="0" defTabSz="914400" eaLnBrk="1" fontAlgn="auto" latinLnBrk="0" hangingPunct="1">
              <a:lnSpc>
                <a:spcPct val="100000"/>
              </a:lnSpc>
              <a:spcBef>
                <a:spcPts val="0"/>
              </a:spcBef>
              <a:spcAft>
                <a:spcPts val="0"/>
              </a:spcAft>
              <a:buClrTx/>
              <a:buSzTx/>
              <a:buFontTx/>
              <a:buNone/>
              <a:tabLst/>
              <a:defRPr/>
            </a:pPr>
            <a:endParaRPr lang="en-US" sz="2000" dirty="0"/>
          </a:p>
          <a:p>
            <a:pPr marL="0" marR="0" lvl="0" indent="0" defTabSz="914400" eaLnBrk="1" fontAlgn="auto" latinLnBrk="0" hangingPunct="1">
              <a:lnSpc>
                <a:spcPct val="100000"/>
              </a:lnSpc>
              <a:spcBef>
                <a:spcPts val="0"/>
              </a:spcBef>
              <a:spcAft>
                <a:spcPts val="0"/>
              </a:spcAft>
              <a:buClrTx/>
              <a:buSzTx/>
              <a:buFontTx/>
              <a:buNone/>
              <a:tabLst/>
              <a:defRPr/>
            </a:pPr>
            <a:r>
              <a:rPr lang="en-US" sz="2000" dirty="0"/>
              <a:t>Substituting into our budget constraint: $5,000 = 10S + 5U</a:t>
            </a:r>
          </a:p>
          <a:p>
            <a:pPr marL="0" marR="0" lvl="0" indent="0" defTabSz="914400" eaLnBrk="1" fontAlgn="auto" latinLnBrk="0" hangingPunct="1">
              <a:lnSpc>
                <a:spcPct val="100000"/>
              </a:lnSpc>
              <a:spcBef>
                <a:spcPts val="0"/>
              </a:spcBef>
              <a:spcAft>
                <a:spcPts val="0"/>
              </a:spcAft>
              <a:buClrTx/>
              <a:buSzTx/>
              <a:buFontTx/>
              <a:buNone/>
              <a:tabLst/>
              <a:defRPr/>
            </a:pPr>
            <a:endParaRPr lang="en-US" sz="2000" dirty="0"/>
          </a:p>
          <a:p>
            <a:pPr marL="0" marR="0" lvl="0" indent="0" defTabSz="914400" eaLnBrk="1" fontAlgn="auto" latinLnBrk="0" hangingPunct="1">
              <a:lnSpc>
                <a:spcPct val="100000"/>
              </a:lnSpc>
              <a:spcBef>
                <a:spcPts val="0"/>
              </a:spcBef>
              <a:spcAft>
                <a:spcPts val="0"/>
              </a:spcAft>
              <a:buClrTx/>
              <a:buSzTx/>
              <a:buFontTx/>
              <a:buNone/>
              <a:tabLst/>
              <a:defRPr/>
            </a:pPr>
            <a:r>
              <a:rPr lang="en-US" sz="2000" dirty="0"/>
              <a:t>$5,000= 10(-250+3U)+5U</a:t>
            </a:r>
          </a:p>
          <a:p>
            <a:pPr marL="0" marR="0" lvl="0" indent="0" defTabSz="914400" eaLnBrk="1" fontAlgn="auto" latinLnBrk="0" hangingPunct="1">
              <a:lnSpc>
                <a:spcPct val="100000"/>
              </a:lnSpc>
              <a:spcBef>
                <a:spcPts val="0"/>
              </a:spcBef>
              <a:spcAft>
                <a:spcPts val="0"/>
              </a:spcAft>
              <a:buClrTx/>
              <a:buSzTx/>
              <a:buFontTx/>
              <a:buNone/>
              <a:tabLst/>
              <a:defRPr/>
            </a:pPr>
            <a:endParaRPr lang="en-CA" sz="2000" dirty="0"/>
          </a:p>
          <a:p>
            <a:pPr marL="0" marR="0" lvl="0" indent="0" defTabSz="914400" eaLnBrk="1" fontAlgn="auto" latinLnBrk="0" hangingPunct="1">
              <a:lnSpc>
                <a:spcPct val="100000"/>
              </a:lnSpc>
              <a:spcBef>
                <a:spcPts val="0"/>
              </a:spcBef>
              <a:spcAft>
                <a:spcPts val="0"/>
              </a:spcAft>
              <a:buClrTx/>
              <a:buSzTx/>
              <a:buFontTx/>
              <a:buNone/>
              <a:tabLst/>
              <a:defRPr/>
            </a:pPr>
            <a:r>
              <a:rPr lang="en-US" sz="2000" dirty="0"/>
              <a:t>Solve for U and then find S:</a:t>
            </a:r>
          </a:p>
          <a:p>
            <a:pPr marL="0" marR="0" lvl="0" indent="0" defTabSz="914400" eaLnBrk="1" fontAlgn="auto" latinLnBrk="0" hangingPunct="1">
              <a:lnSpc>
                <a:spcPct val="100000"/>
              </a:lnSpc>
              <a:spcBef>
                <a:spcPts val="0"/>
              </a:spcBef>
              <a:spcAft>
                <a:spcPts val="0"/>
              </a:spcAft>
              <a:buClrTx/>
              <a:buSzTx/>
              <a:buFontTx/>
              <a:buNone/>
              <a:tabLst/>
              <a:defRPr/>
            </a:pPr>
            <a:endParaRPr lang="en-CA" sz="2000" dirty="0"/>
          </a:p>
          <a:p>
            <a:pPr marL="0" marR="0" lvl="0" indent="0" defTabSz="914400" eaLnBrk="1" fontAlgn="auto" latinLnBrk="0" hangingPunct="1">
              <a:lnSpc>
                <a:spcPct val="100000"/>
              </a:lnSpc>
              <a:spcBef>
                <a:spcPts val="0"/>
              </a:spcBef>
              <a:spcAft>
                <a:spcPts val="0"/>
              </a:spcAft>
              <a:buClrTx/>
              <a:buSzTx/>
              <a:buFontTx/>
              <a:buNone/>
              <a:tabLst/>
              <a:defRPr/>
            </a:pPr>
            <a:r>
              <a:rPr lang="en-CA" sz="2000" dirty="0"/>
              <a:t>$5,000 = -2500 + 30U + 5U</a:t>
            </a:r>
          </a:p>
          <a:p>
            <a:pPr marL="0" marR="0" lvl="0" indent="0" defTabSz="914400" eaLnBrk="1" fontAlgn="auto" latinLnBrk="0" hangingPunct="1">
              <a:lnSpc>
                <a:spcPct val="100000"/>
              </a:lnSpc>
              <a:spcBef>
                <a:spcPts val="0"/>
              </a:spcBef>
              <a:spcAft>
                <a:spcPts val="0"/>
              </a:spcAft>
              <a:buClrTx/>
              <a:buSzTx/>
              <a:buFontTx/>
              <a:buNone/>
              <a:tabLst/>
              <a:defRPr/>
            </a:pPr>
            <a:r>
              <a:rPr lang="en-CA" sz="2000" dirty="0"/>
              <a:t>7500 = 35U</a:t>
            </a:r>
            <a:endParaRPr lang="en-US" sz="2000" dirty="0"/>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a:p>
          <a:p>
            <a:pPr lvl="0">
              <a:buClrTx/>
              <a:buSzTx/>
              <a:buNone/>
              <a:defRPr/>
            </a:pPr>
            <a:r>
              <a:rPr lang="en-US" sz="2400" b="1" dirty="0"/>
              <a:t>U=</a:t>
            </a:r>
            <a:r>
              <a:rPr lang="en-US" b="1" dirty="0"/>
              <a:t>214.3, S=392.9 </a:t>
            </a:r>
            <a:endParaRPr lang="en-US" sz="2400" b="1" dirty="0"/>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a:p>
        </p:txBody>
      </p:sp>
      <p:pic>
        <p:nvPicPr>
          <p:cNvPr id="5" name="Picture 4"/>
          <p:cNvPicPr>
            <a:picLocks noChangeAspect="1"/>
          </p:cNvPicPr>
          <p:nvPr/>
        </p:nvPicPr>
        <p:blipFill>
          <a:blip r:embed="rId2"/>
          <a:stretch>
            <a:fillRect/>
          </a:stretch>
        </p:blipFill>
        <p:spPr>
          <a:xfrm>
            <a:off x="893699" y="3886119"/>
            <a:ext cx="2577948" cy="660466"/>
          </a:xfrm>
          <a:prstGeom prst="rect">
            <a:avLst/>
          </a:prstGeom>
        </p:spPr>
      </p:pic>
    </p:spTree>
    <p:extLst>
      <p:ext uri="{BB962C8B-B14F-4D97-AF65-F5344CB8AC3E}">
        <p14:creationId xmlns:p14="http://schemas.microsoft.com/office/powerpoint/2010/main" val="15499817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ctrTitle"/>
          </p:nvPr>
        </p:nvSpPr>
        <p:spPr>
          <a:xfrm>
            <a:off x="685800" y="3242091"/>
            <a:ext cx="7772400" cy="1546500"/>
          </a:xfrm>
          <a:prstGeom prst="rect">
            <a:avLst/>
          </a:prstGeom>
        </p:spPr>
        <p:txBody>
          <a:bodyPr lIns="91425" tIns="91425" rIns="91425" bIns="91425" anchor="b" anchorCtr="0">
            <a:noAutofit/>
          </a:bodyPr>
          <a:lstStyle/>
          <a:p>
            <a:pPr lvl="0" rtl="0">
              <a:spcBef>
                <a:spcPts val="0"/>
              </a:spcBef>
              <a:buNone/>
            </a:pPr>
            <a:endParaRPr lang="en" sz="7200" dirty="0">
              <a:solidFill>
                <a:srgbClr val="7ECEFD"/>
              </a:solidFill>
            </a:endParaRPr>
          </a:p>
          <a:p>
            <a:pPr lvl="0" rtl="0">
              <a:spcBef>
                <a:spcPts val="0"/>
              </a:spcBef>
              <a:buNone/>
            </a:pPr>
            <a:r>
              <a:rPr lang="en-CA" dirty="0"/>
              <a:t>CHAPTER REVIEW</a:t>
            </a:r>
            <a:endParaRPr lang="e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1 </a:t>
            </a:r>
          </a:p>
        </p:txBody>
      </p:sp>
      <p:sp>
        <p:nvSpPr>
          <p:cNvPr id="3" name="Text Placeholder 2"/>
          <p:cNvSpPr>
            <a:spLocks noGrp="1"/>
          </p:cNvSpPr>
          <p:nvPr>
            <p:ph type="body" idx="1"/>
          </p:nvPr>
        </p:nvSpPr>
        <p:spPr>
          <a:xfrm>
            <a:off x="893699" y="1708484"/>
            <a:ext cx="7696847" cy="4859365"/>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dirty="0"/>
              <a:t>c) If the price of a unit of output is $10 , how many hours of unskilled </a:t>
            </a:r>
            <a:r>
              <a:rPr lang="en-US" sz="2400" dirty="0" err="1"/>
              <a:t>labour</a:t>
            </a:r>
            <a:r>
              <a:rPr lang="en-US" sz="2400" dirty="0"/>
              <a:t> should the company hire?</a:t>
            </a:r>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a:p>
          <a:p>
            <a:pPr marL="0" marR="0" lvl="0" indent="0" defTabSz="914400" eaLnBrk="1" fontAlgn="auto" latinLnBrk="0" hangingPunct="1">
              <a:lnSpc>
                <a:spcPct val="100000"/>
              </a:lnSpc>
              <a:spcBef>
                <a:spcPts val="0"/>
              </a:spcBef>
              <a:spcAft>
                <a:spcPts val="0"/>
              </a:spcAft>
              <a:buClrTx/>
              <a:buSzTx/>
              <a:buFontTx/>
              <a:buNone/>
              <a:tabLst/>
              <a:defRPr/>
            </a:pPr>
            <a:r>
              <a:rPr lang="en-US" sz="2400" dirty="0"/>
              <a:t>Marginal revenue for 1 unit of output is $10, Marginal product of unskilled </a:t>
            </a:r>
            <a:r>
              <a:rPr lang="en-US" sz="2400" dirty="0" err="1"/>
              <a:t>labour</a:t>
            </a:r>
            <a:r>
              <a:rPr lang="en-US" sz="2400" dirty="0"/>
              <a:t> is 200 -0.6U, marginal expenditure for 1 unit of </a:t>
            </a:r>
            <a:r>
              <a:rPr lang="en-US" sz="2400" dirty="0" err="1"/>
              <a:t>labour</a:t>
            </a:r>
            <a:r>
              <a:rPr lang="en-US" sz="2400" dirty="0"/>
              <a:t> is $5</a:t>
            </a:r>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a:p>
          <a:p>
            <a:pPr marL="0" marR="0" lvl="0" indent="0" defTabSz="914400" eaLnBrk="1" fontAlgn="auto" latinLnBrk="0" hangingPunct="1">
              <a:lnSpc>
                <a:spcPct val="100000"/>
              </a:lnSpc>
              <a:spcBef>
                <a:spcPts val="0"/>
              </a:spcBef>
              <a:spcAft>
                <a:spcPts val="0"/>
              </a:spcAft>
              <a:buClrTx/>
              <a:buSzTx/>
              <a:buFontTx/>
              <a:buNone/>
              <a:tabLst/>
              <a:defRPr/>
            </a:pPr>
            <a:r>
              <a:rPr lang="en-US" sz="2400" dirty="0"/>
              <a:t>Therefore </a:t>
            </a:r>
            <a:r>
              <a:rPr lang="en-US" sz="2400" dirty="0" err="1"/>
              <a:t>MRP</a:t>
            </a:r>
            <a:r>
              <a:rPr lang="en-US" sz="2400" baseline="-25000" dirty="0" err="1"/>
              <a:t>u</a:t>
            </a:r>
            <a:r>
              <a:rPr lang="en-US" sz="2400" dirty="0"/>
              <a:t>=</a:t>
            </a:r>
            <a:r>
              <a:rPr lang="en-US" sz="2400" dirty="0" err="1"/>
              <a:t>ME</a:t>
            </a:r>
            <a:r>
              <a:rPr lang="en-US" sz="2400" baseline="-25000" dirty="0" err="1"/>
              <a:t>u</a:t>
            </a:r>
            <a:r>
              <a:rPr lang="en-US" sz="2400" dirty="0"/>
              <a:t>:</a:t>
            </a:r>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a:p>
          <a:p>
            <a:pPr marL="0" marR="0" lvl="0" indent="0" defTabSz="914400" eaLnBrk="1" fontAlgn="auto" latinLnBrk="0" hangingPunct="1">
              <a:lnSpc>
                <a:spcPct val="100000"/>
              </a:lnSpc>
              <a:spcBef>
                <a:spcPts val="0"/>
              </a:spcBef>
              <a:spcAft>
                <a:spcPts val="0"/>
              </a:spcAft>
              <a:buClrTx/>
              <a:buSzTx/>
              <a:buFontTx/>
              <a:buNone/>
              <a:tabLst/>
              <a:defRPr/>
            </a:pPr>
            <a:r>
              <a:rPr lang="en-US" sz="2400" dirty="0"/>
              <a:t>10(200-0.6U)=5 </a:t>
            </a:r>
          </a:p>
          <a:p>
            <a:pPr marL="0" marR="0" lvl="0" indent="0" defTabSz="914400" eaLnBrk="1" fontAlgn="auto" latinLnBrk="0" hangingPunct="1">
              <a:lnSpc>
                <a:spcPct val="100000"/>
              </a:lnSpc>
              <a:spcBef>
                <a:spcPts val="0"/>
              </a:spcBef>
              <a:spcAft>
                <a:spcPts val="0"/>
              </a:spcAft>
              <a:buClrTx/>
              <a:buSzTx/>
              <a:buFontTx/>
              <a:buNone/>
              <a:tabLst/>
              <a:defRPr/>
            </a:pPr>
            <a:r>
              <a:rPr lang="en-US" sz="2400" dirty="0"/>
              <a:t>U=332.5</a:t>
            </a:r>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a:p>
          <a:p>
            <a:pPr marL="0" marR="0" lvl="0" indent="0" defTabSz="914400" eaLnBrk="1" fontAlgn="auto" latinLnBrk="0" hangingPunct="1">
              <a:lnSpc>
                <a:spcPct val="100000"/>
              </a:lnSpc>
              <a:spcBef>
                <a:spcPts val="0"/>
              </a:spcBef>
              <a:spcAft>
                <a:spcPts val="0"/>
              </a:spcAft>
              <a:buClrTx/>
              <a:buSzTx/>
              <a:buFontTx/>
              <a:buNone/>
              <a:tabLst/>
              <a:defRPr/>
            </a:pPr>
            <a:endParaRPr lang="en-US" sz="2400" dirty="0"/>
          </a:p>
        </p:txBody>
      </p:sp>
    </p:spTree>
    <p:extLst>
      <p:ext uri="{BB962C8B-B14F-4D97-AF65-F5344CB8AC3E}">
        <p14:creationId xmlns:p14="http://schemas.microsoft.com/office/powerpoint/2010/main" val="4373664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700" y="168442"/>
            <a:ext cx="6462600" cy="1143000"/>
          </a:xfrm>
        </p:spPr>
        <p:txBody>
          <a:bodyPr/>
          <a:lstStyle/>
          <a:p>
            <a:r>
              <a:rPr lang="en-US" dirty="0"/>
              <a:t>QUESTION 2</a:t>
            </a:r>
          </a:p>
        </p:txBody>
      </p:sp>
      <p:sp>
        <p:nvSpPr>
          <p:cNvPr id="3" name="Text Placeholder 2"/>
          <p:cNvSpPr>
            <a:spLocks noGrp="1"/>
          </p:cNvSpPr>
          <p:nvPr>
            <p:ph type="body" idx="1"/>
          </p:nvPr>
        </p:nvSpPr>
        <p:spPr>
          <a:xfrm>
            <a:off x="893700" y="1311442"/>
            <a:ext cx="7528404" cy="5256408"/>
          </a:xfrm>
        </p:spPr>
        <p:txBody>
          <a:bodyPr/>
          <a:lstStyle/>
          <a:p>
            <a:pPr marL="0" indent="0">
              <a:buNone/>
            </a:pPr>
            <a:r>
              <a:rPr lang="en-CA" sz="2400" dirty="0"/>
              <a:t>A consulting firm specializing in agriculture determines that the following combinations of hay and grain consumption per lamb will result in a 25-pound gain for a lamb:</a:t>
            </a:r>
          </a:p>
          <a:p>
            <a:pPr>
              <a:buNone/>
            </a:pPr>
            <a:endParaRPr lang="en-US" sz="2200" dirty="0"/>
          </a:p>
        </p:txBody>
      </p:sp>
      <p:graphicFrame>
        <p:nvGraphicFramePr>
          <p:cNvPr id="4" name="Table 3"/>
          <p:cNvGraphicFramePr>
            <a:graphicFrameLocks noGrp="1"/>
          </p:cNvGraphicFramePr>
          <p:nvPr>
            <p:extLst>
              <p:ext uri="{D42A27DB-BD31-4B8C-83A1-F6EECF244321}">
                <p14:modId xmlns:p14="http://schemas.microsoft.com/office/powerpoint/2010/main" val="2070023543"/>
              </p:ext>
            </p:extLst>
          </p:nvPr>
        </p:nvGraphicFramePr>
        <p:xfrm>
          <a:off x="1666528" y="3008983"/>
          <a:ext cx="6096000" cy="3708400"/>
        </p:xfrm>
        <a:graphic>
          <a:graphicData uri="http://schemas.openxmlformats.org/drawingml/2006/table">
            <a:tbl>
              <a:tblPr firstRow="1" bandRow="1">
                <a:tableStyleId>{21E4AEA4-8DFA-4A89-87EB-49C32662AFE0}</a:tableStyleId>
              </a:tblPr>
              <a:tblGrid>
                <a:gridCol w="3048000">
                  <a:extLst>
                    <a:ext uri="{9D8B030D-6E8A-4147-A177-3AD203B41FA5}">
                      <a16:colId xmlns:a16="http://schemas.microsoft.com/office/drawing/2014/main" xmlns="" val="20000"/>
                    </a:ext>
                  </a:extLst>
                </a:gridCol>
                <a:gridCol w="3048000">
                  <a:extLst>
                    <a:ext uri="{9D8B030D-6E8A-4147-A177-3AD203B41FA5}">
                      <a16:colId xmlns:a16="http://schemas.microsoft.com/office/drawing/2014/main" xmlns="" val="20001"/>
                    </a:ext>
                  </a:extLst>
                </a:gridCol>
              </a:tblGrid>
              <a:tr h="370840">
                <a:tc>
                  <a:txBody>
                    <a:bodyPr/>
                    <a:lstStyle/>
                    <a:p>
                      <a:pPr algn="ctr"/>
                      <a:r>
                        <a:rPr lang="en-CA" dirty="0"/>
                        <a:t>POUNDS</a:t>
                      </a:r>
                      <a:r>
                        <a:rPr lang="en-CA" baseline="0" dirty="0"/>
                        <a:t> OF HAY</a:t>
                      </a:r>
                      <a:endParaRPr lang="en-US" dirty="0"/>
                    </a:p>
                  </a:txBody>
                  <a:tcPr/>
                </a:tc>
                <a:tc>
                  <a:txBody>
                    <a:bodyPr/>
                    <a:lstStyle/>
                    <a:p>
                      <a:pPr algn="ctr"/>
                      <a:r>
                        <a:rPr lang="en-CA" dirty="0"/>
                        <a:t>POUNDS OF GRAIN</a:t>
                      </a:r>
                      <a:endParaRPr lang="en-US" dirty="0"/>
                    </a:p>
                  </a:txBody>
                  <a:tcPr/>
                </a:tc>
                <a:extLst>
                  <a:ext uri="{0D108BD9-81ED-4DB2-BD59-A6C34878D82A}">
                    <a16:rowId xmlns:a16="http://schemas.microsoft.com/office/drawing/2014/main" xmlns="" val="10000"/>
                  </a:ext>
                </a:extLst>
              </a:tr>
              <a:tr h="370840">
                <a:tc>
                  <a:txBody>
                    <a:bodyPr/>
                    <a:lstStyle/>
                    <a:p>
                      <a:pPr algn="ctr"/>
                      <a:r>
                        <a:rPr lang="en-CA" dirty="0"/>
                        <a:t>40</a:t>
                      </a:r>
                      <a:endParaRPr lang="en-US" dirty="0"/>
                    </a:p>
                  </a:txBody>
                  <a:tcPr/>
                </a:tc>
                <a:tc>
                  <a:txBody>
                    <a:bodyPr/>
                    <a:lstStyle/>
                    <a:p>
                      <a:pPr algn="ctr"/>
                      <a:r>
                        <a:rPr lang="en-CA" dirty="0"/>
                        <a:t>130.9</a:t>
                      </a:r>
                      <a:endParaRPr lang="en-US" dirty="0"/>
                    </a:p>
                  </a:txBody>
                  <a:tcPr/>
                </a:tc>
                <a:extLst>
                  <a:ext uri="{0D108BD9-81ED-4DB2-BD59-A6C34878D82A}">
                    <a16:rowId xmlns:a16="http://schemas.microsoft.com/office/drawing/2014/main" xmlns="" val="10001"/>
                  </a:ext>
                </a:extLst>
              </a:tr>
              <a:tr h="370840">
                <a:tc>
                  <a:txBody>
                    <a:bodyPr/>
                    <a:lstStyle/>
                    <a:p>
                      <a:pPr algn="ctr"/>
                      <a:r>
                        <a:rPr lang="en-CA" dirty="0"/>
                        <a:t>50</a:t>
                      </a:r>
                      <a:endParaRPr lang="en-US" dirty="0"/>
                    </a:p>
                  </a:txBody>
                  <a:tcPr/>
                </a:tc>
                <a:tc>
                  <a:txBody>
                    <a:bodyPr/>
                    <a:lstStyle/>
                    <a:p>
                      <a:pPr algn="ctr"/>
                      <a:r>
                        <a:rPr lang="en-CA" dirty="0"/>
                        <a:t>125.1</a:t>
                      </a:r>
                      <a:endParaRPr lang="en-US" dirty="0"/>
                    </a:p>
                  </a:txBody>
                  <a:tcPr/>
                </a:tc>
                <a:extLst>
                  <a:ext uri="{0D108BD9-81ED-4DB2-BD59-A6C34878D82A}">
                    <a16:rowId xmlns:a16="http://schemas.microsoft.com/office/drawing/2014/main" xmlns="" val="10002"/>
                  </a:ext>
                </a:extLst>
              </a:tr>
              <a:tr h="370840">
                <a:tc>
                  <a:txBody>
                    <a:bodyPr/>
                    <a:lstStyle/>
                    <a:p>
                      <a:pPr algn="ctr"/>
                      <a:r>
                        <a:rPr lang="en-CA" dirty="0"/>
                        <a:t>60</a:t>
                      </a:r>
                      <a:endParaRPr lang="en-US" dirty="0"/>
                    </a:p>
                  </a:txBody>
                  <a:tcPr/>
                </a:tc>
                <a:tc>
                  <a:txBody>
                    <a:bodyPr/>
                    <a:lstStyle/>
                    <a:p>
                      <a:pPr algn="ctr"/>
                      <a:r>
                        <a:rPr lang="en-CA" dirty="0"/>
                        <a:t>120.1</a:t>
                      </a:r>
                      <a:endParaRPr lang="en-US" dirty="0"/>
                    </a:p>
                  </a:txBody>
                  <a:tcPr/>
                </a:tc>
                <a:extLst>
                  <a:ext uri="{0D108BD9-81ED-4DB2-BD59-A6C34878D82A}">
                    <a16:rowId xmlns:a16="http://schemas.microsoft.com/office/drawing/2014/main" xmlns="" val="10003"/>
                  </a:ext>
                </a:extLst>
              </a:tr>
              <a:tr h="370840">
                <a:tc>
                  <a:txBody>
                    <a:bodyPr/>
                    <a:lstStyle/>
                    <a:p>
                      <a:pPr algn="ctr"/>
                      <a:r>
                        <a:rPr lang="en-CA" dirty="0"/>
                        <a:t>70</a:t>
                      </a:r>
                      <a:endParaRPr lang="en-US" dirty="0"/>
                    </a:p>
                  </a:txBody>
                  <a:tcPr/>
                </a:tc>
                <a:tc>
                  <a:txBody>
                    <a:bodyPr/>
                    <a:lstStyle/>
                    <a:p>
                      <a:pPr algn="ctr"/>
                      <a:r>
                        <a:rPr lang="en-CA" dirty="0"/>
                        <a:t>115.7</a:t>
                      </a:r>
                      <a:endParaRPr lang="en-US" dirty="0"/>
                    </a:p>
                  </a:txBody>
                  <a:tcPr/>
                </a:tc>
                <a:extLst>
                  <a:ext uri="{0D108BD9-81ED-4DB2-BD59-A6C34878D82A}">
                    <a16:rowId xmlns:a16="http://schemas.microsoft.com/office/drawing/2014/main" xmlns="" val="10004"/>
                  </a:ext>
                </a:extLst>
              </a:tr>
              <a:tr h="370840">
                <a:tc>
                  <a:txBody>
                    <a:bodyPr/>
                    <a:lstStyle/>
                    <a:p>
                      <a:pPr algn="ctr"/>
                      <a:r>
                        <a:rPr lang="en-CA" dirty="0"/>
                        <a:t>80</a:t>
                      </a:r>
                      <a:endParaRPr lang="en-US" dirty="0"/>
                    </a:p>
                  </a:txBody>
                  <a:tcPr/>
                </a:tc>
                <a:tc>
                  <a:txBody>
                    <a:bodyPr/>
                    <a:lstStyle/>
                    <a:p>
                      <a:pPr algn="ctr"/>
                      <a:r>
                        <a:rPr lang="en-CA" dirty="0"/>
                        <a:t>111.8</a:t>
                      </a:r>
                      <a:endParaRPr lang="en-US" dirty="0"/>
                    </a:p>
                  </a:txBody>
                  <a:tcPr/>
                </a:tc>
                <a:extLst>
                  <a:ext uri="{0D108BD9-81ED-4DB2-BD59-A6C34878D82A}">
                    <a16:rowId xmlns:a16="http://schemas.microsoft.com/office/drawing/2014/main" xmlns="" val="10005"/>
                  </a:ext>
                </a:extLst>
              </a:tr>
              <a:tr h="370840">
                <a:tc>
                  <a:txBody>
                    <a:bodyPr/>
                    <a:lstStyle/>
                    <a:p>
                      <a:pPr algn="ctr"/>
                      <a:r>
                        <a:rPr lang="en-CA" dirty="0"/>
                        <a:t>90</a:t>
                      </a:r>
                      <a:endParaRPr lang="en-US" dirty="0"/>
                    </a:p>
                  </a:txBody>
                  <a:tcPr/>
                </a:tc>
                <a:tc>
                  <a:txBody>
                    <a:bodyPr/>
                    <a:lstStyle/>
                    <a:p>
                      <a:pPr algn="ctr"/>
                      <a:r>
                        <a:rPr lang="en-CA" dirty="0"/>
                        <a:t>108.3</a:t>
                      </a:r>
                      <a:endParaRPr lang="en-US" dirty="0"/>
                    </a:p>
                  </a:txBody>
                  <a:tcPr/>
                </a:tc>
                <a:extLst>
                  <a:ext uri="{0D108BD9-81ED-4DB2-BD59-A6C34878D82A}">
                    <a16:rowId xmlns:a16="http://schemas.microsoft.com/office/drawing/2014/main" xmlns="" val="10006"/>
                  </a:ext>
                </a:extLst>
              </a:tr>
              <a:tr h="370840">
                <a:tc>
                  <a:txBody>
                    <a:bodyPr/>
                    <a:lstStyle/>
                    <a:p>
                      <a:pPr algn="ctr"/>
                      <a:r>
                        <a:rPr lang="en-CA" dirty="0"/>
                        <a:t>110</a:t>
                      </a:r>
                      <a:endParaRPr lang="en-US" dirty="0"/>
                    </a:p>
                  </a:txBody>
                  <a:tcPr/>
                </a:tc>
                <a:tc>
                  <a:txBody>
                    <a:bodyPr/>
                    <a:lstStyle/>
                    <a:p>
                      <a:pPr algn="ctr"/>
                      <a:r>
                        <a:rPr lang="en-CA" dirty="0"/>
                        <a:t>102.3</a:t>
                      </a:r>
                      <a:endParaRPr lang="en-US" dirty="0"/>
                    </a:p>
                  </a:txBody>
                  <a:tcPr/>
                </a:tc>
                <a:extLst>
                  <a:ext uri="{0D108BD9-81ED-4DB2-BD59-A6C34878D82A}">
                    <a16:rowId xmlns:a16="http://schemas.microsoft.com/office/drawing/2014/main" xmlns="" val="10007"/>
                  </a:ext>
                </a:extLst>
              </a:tr>
              <a:tr h="370840">
                <a:tc>
                  <a:txBody>
                    <a:bodyPr/>
                    <a:lstStyle/>
                    <a:p>
                      <a:pPr algn="ctr"/>
                      <a:r>
                        <a:rPr lang="en-CA" dirty="0"/>
                        <a:t>130</a:t>
                      </a:r>
                      <a:endParaRPr lang="en-US" dirty="0"/>
                    </a:p>
                  </a:txBody>
                  <a:tcPr/>
                </a:tc>
                <a:tc>
                  <a:txBody>
                    <a:bodyPr/>
                    <a:lstStyle/>
                    <a:p>
                      <a:pPr algn="ctr"/>
                      <a:r>
                        <a:rPr lang="en-CA" dirty="0"/>
                        <a:t>97.4</a:t>
                      </a:r>
                      <a:endParaRPr lang="en-US" dirty="0"/>
                    </a:p>
                  </a:txBody>
                  <a:tcPr/>
                </a:tc>
                <a:extLst>
                  <a:ext uri="{0D108BD9-81ED-4DB2-BD59-A6C34878D82A}">
                    <a16:rowId xmlns:a16="http://schemas.microsoft.com/office/drawing/2014/main" xmlns="" val="10008"/>
                  </a:ext>
                </a:extLst>
              </a:tr>
              <a:tr h="370840">
                <a:tc>
                  <a:txBody>
                    <a:bodyPr/>
                    <a:lstStyle/>
                    <a:p>
                      <a:pPr algn="ctr"/>
                      <a:r>
                        <a:rPr lang="en-CA" dirty="0"/>
                        <a:t>150</a:t>
                      </a:r>
                      <a:endParaRPr lang="en-US" dirty="0"/>
                    </a:p>
                  </a:txBody>
                  <a:tcPr/>
                </a:tc>
                <a:tc>
                  <a:txBody>
                    <a:bodyPr/>
                    <a:lstStyle/>
                    <a:p>
                      <a:pPr algn="ctr"/>
                      <a:r>
                        <a:rPr lang="en-CA" dirty="0"/>
                        <a:t>93.8</a:t>
                      </a:r>
                      <a:endParaRPr lang="en-US" dirty="0"/>
                    </a:p>
                  </a:txBody>
                  <a:tcPr/>
                </a:tc>
                <a:extLst>
                  <a:ext uri="{0D108BD9-81ED-4DB2-BD59-A6C34878D82A}">
                    <a16:rowId xmlns:a16="http://schemas.microsoft.com/office/drawing/2014/main" xmlns="" val="10009"/>
                  </a:ext>
                </a:extLst>
              </a:tr>
            </a:tbl>
          </a:graphicData>
        </a:graphic>
      </p:graphicFrame>
    </p:spTree>
    <p:extLst>
      <p:ext uri="{BB962C8B-B14F-4D97-AF65-F5344CB8AC3E}">
        <p14:creationId xmlns:p14="http://schemas.microsoft.com/office/powerpoint/2010/main" val="18077772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a:t>
            </a:r>
          </a:p>
        </p:txBody>
      </p:sp>
      <p:sp>
        <p:nvSpPr>
          <p:cNvPr id="3" name="Text Placeholder 2"/>
          <p:cNvSpPr>
            <a:spLocks noGrp="1"/>
          </p:cNvSpPr>
          <p:nvPr>
            <p:ph type="body" idx="1"/>
          </p:nvPr>
        </p:nvSpPr>
        <p:spPr>
          <a:xfrm>
            <a:off x="893700" y="1831450"/>
            <a:ext cx="7516374" cy="4736399"/>
          </a:xfrm>
        </p:spPr>
        <p:txBody>
          <a:bodyPr/>
          <a:lstStyle/>
          <a:p>
            <a:pPr>
              <a:buNone/>
            </a:pPr>
            <a:r>
              <a:rPr lang="en-CA" dirty="0"/>
              <a:t>a) The firm’s president wants to estimate the marginal product of a pound of grain in producing lamb. Can he do so on the basis of these data?</a:t>
            </a:r>
          </a:p>
          <a:p>
            <a:pPr>
              <a:buNone/>
            </a:pPr>
            <a:endParaRPr lang="en-US" dirty="0"/>
          </a:p>
        </p:txBody>
      </p:sp>
    </p:spTree>
    <p:extLst>
      <p:ext uri="{BB962C8B-B14F-4D97-AF65-F5344CB8AC3E}">
        <p14:creationId xmlns:p14="http://schemas.microsoft.com/office/powerpoint/2010/main" val="165060580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2</a:t>
            </a:r>
          </a:p>
        </p:txBody>
      </p:sp>
      <p:sp>
        <p:nvSpPr>
          <p:cNvPr id="3" name="Text Placeholder 2"/>
          <p:cNvSpPr>
            <a:spLocks noGrp="1"/>
          </p:cNvSpPr>
          <p:nvPr>
            <p:ph type="body" idx="1"/>
          </p:nvPr>
        </p:nvSpPr>
        <p:spPr>
          <a:xfrm>
            <a:off x="893700" y="1747229"/>
            <a:ext cx="7396058" cy="4736399"/>
          </a:xfrm>
        </p:spPr>
        <p:txBody>
          <a:bodyPr/>
          <a:lstStyle/>
          <a:p>
            <a:pPr>
              <a:buNone/>
            </a:pPr>
            <a:r>
              <a:rPr lang="en-US" dirty="0"/>
              <a:t>No, because we are not given the amount of  grain or hay that increases the lamb’s weight by itself, but the effect of a combination of the two variables. </a:t>
            </a:r>
          </a:p>
        </p:txBody>
      </p:sp>
    </p:spTree>
    <p:extLst>
      <p:ext uri="{BB962C8B-B14F-4D97-AF65-F5344CB8AC3E}">
        <p14:creationId xmlns:p14="http://schemas.microsoft.com/office/powerpoint/2010/main" val="4310222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a:t>
            </a:r>
          </a:p>
        </p:txBody>
      </p:sp>
      <p:sp>
        <p:nvSpPr>
          <p:cNvPr id="3" name="Text Placeholder 2"/>
          <p:cNvSpPr>
            <a:spLocks noGrp="1"/>
          </p:cNvSpPr>
          <p:nvPr>
            <p:ph type="body" idx="1"/>
          </p:nvPr>
        </p:nvSpPr>
        <p:spPr>
          <a:xfrm>
            <a:off x="893700" y="1530660"/>
            <a:ext cx="7396058" cy="4736399"/>
          </a:xfrm>
        </p:spPr>
        <p:txBody>
          <a:bodyPr/>
          <a:lstStyle/>
          <a:p>
            <a:pPr>
              <a:buNone/>
            </a:pPr>
            <a:r>
              <a:rPr lang="en-CA" dirty="0"/>
              <a:t>b) The firm’s president is convinced that constant returns to scale prevail in lamb production. If this is true and hay and grain consumption per lamb are the only inputs, how much gain accrues if the hay consumption per lamb is 100 pounds and the grain consumption is 250.2 pounds?</a:t>
            </a:r>
          </a:p>
          <a:p>
            <a:pPr>
              <a:buNone/>
            </a:pPr>
            <a:endParaRPr lang="en-US" dirty="0"/>
          </a:p>
        </p:txBody>
      </p:sp>
    </p:spTree>
    <p:extLst>
      <p:ext uri="{BB962C8B-B14F-4D97-AF65-F5344CB8AC3E}">
        <p14:creationId xmlns:p14="http://schemas.microsoft.com/office/powerpoint/2010/main" val="11905431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2</a:t>
            </a:r>
          </a:p>
        </p:txBody>
      </p:sp>
      <p:sp>
        <p:nvSpPr>
          <p:cNvPr id="3" name="Text Placeholder 2"/>
          <p:cNvSpPr>
            <a:spLocks noGrp="1"/>
          </p:cNvSpPr>
          <p:nvPr>
            <p:ph type="body" idx="1"/>
          </p:nvPr>
        </p:nvSpPr>
        <p:spPr>
          <a:xfrm>
            <a:off x="893700" y="1747229"/>
            <a:ext cx="7396058" cy="4736399"/>
          </a:xfrm>
        </p:spPr>
        <p:txBody>
          <a:bodyPr/>
          <a:lstStyle/>
          <a:p>
            <a:pPr>
              <a:buNone/>
            </a:pPr>
            <a:r>
              <a:rPr lang="en-US" dirty="0">
                <a:solidFill>
                  <a:schemeClr val="tx1"/>
                </a:solidFill>
              </a:rPr>
              <a:t>Constant returns to scale implies that output (</a:t>
            </a:r>
            <a:r>
              <a:rPr lang="en-US" dirty="0" err="1">
                <a:solidFill>
                  <a:schemeClr val="tx1"/>
                </a:solidFill>
              </a:rPr>
              <a:t>ie</a:t>
            </a:r>
            <a:r>
              <a:rPr lang="en-US" dirty="0">
                <a:solidFill>
                  <a:schemeClr val="tx1"/>
                </a:solidFill>
              </a:rPr>
              <a:t>: weight gain) increases by the same proportion that all inputs are increased by.</a:t>
            </a:r>
          </a:p>
          <a:p>
            <a:pPr>
              <a:buNone/>
            </a:pPr>
            <a:endParaRPr lang="en-US" dirty="0"/>
          </a:p>
          <a:p>
            <a:pPr marL="0" indent="0">
              <a:buNone/>
            </a:pPr>
            <a:r>
              <a:rPr lang="en-CA" dirty="0">
                <a:solidFill>
                  <a:srgbClr val="000000"/>
                </a:solidFill>
              </a:rPr>
              <a:t>From table: 50 hay and 125.1 grain cause lamb’s weight to increase by 25 pounds</a:t>
            </a:r>
          </a:p>
          <a:p>
            <a:pPr marL="0" indent="0">
              <a:buNone/>
            </a:pPr>
            <a:endParaRPr lang="en-CA" dirty="0">
              <a:solidFill>
                <a:srgbClr val="000000"/>
              </a:solidFill>
            </a:endParaRPr>
          </a:p>
          <a:p>
            <a:pPr marL="0" indent="0">
              <a:buNone/>
            </a:pPr>
            <a:r>
              <a:rPr lang="en-CA" dirty="0">
                <a:solidFill>
                  <a:srgbClr val="000000"/>
                </a:solidFill>
                <a:sym typeface="Wingdings" panose="05000000000000000000" pitchFamily="2" charset="2"/>
              </a:rPr>
              <a:t></a:t>
            </a:r>
            <a:r>
              <a:rPr lang="en-CA" dirty="0">
                <a:solidFill>
                  <a:srgbClr val="000000"/>
                </a:solidFill>
                <a:sym typeface="Wingdings"/>
              </a:rPr>
              <a:t>But we want to know what happens when 100 hay and 250.2 grain are consumed… so double both</a:t>
            </a:r>
          </a:p>
          <a:p>
            <a:pPr marL="0" indent="0">
              <a:buNone/>
            </a:pPr>
            <a:r>
              <a:rPr lang="en-CA" dirty="0">
                <a:solidFill>
                  <a:srgbClr val="000000"/>
                </a:solidFill>
              </a:rPr>
              <a:t/>
            </a:r>
            <a:br>
              <a:rPr lang="en-CA" dirty="0">
                <a:solidFill>
                  <a:srgbClr val="000000"/>
                </a:solidFill>
              </a:rPr>
            </a:br>
            <a:r>
              <a:rPr lang="en-CA" dirty="0">
                <a:solidFill>
                  <a:srgbClr val="000000"/>
                </a:solidFill>
              </a:rPr>
              <a:t>Therefore, 100 HAY and 250.2 GRAIN cause lamb’s weight to increase by </a:t>
            </a:r>
            <a:r>
              <a:rPr lang="en-CA" b="1" dirty="0">
                <a:solidFill>
                  <a:srgbClr val="000000"/>
                </a:solidFill>
              </a:rPr>
              <a:t>50 pounds</a:t>
            </a:r>
            <a:endParaRPr lang="en-US" b="1" u="sng" dirty="0">
              <a:solidFill>
                <a:srgbClr val="000000"/>
              </a:solidFill>
            </a:endParaRPr>
          </a:p>
          <a:p>
            <a:pPr>
              <a:buNone/>
            </a:pPr>
            <a:endParaRPr lang="en-US" dirty="0"/>
          </a:p>
        </p:txBody>
      </p:sp>
    </p:spTree>
    <p:extLst>
      <p:ext uri="{BB962C8B-B14F-4D97-AF65-F5344CB8AC3E}">
        <p14:creationId xmlns:p14="http://schemas.microsoft.com/office/powerpoint/2010/main" val="17516208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a:t>
            </a:r>
          </a:p>
        </p:txBody>
      </p:sp>
      <p:sp>
        <p:nvSpPr>
          <p:cNvPr id="3" name="Text Placeholder 2"/>
          <p:cNvSpPr>
            <a:spLocks noGrp="1"/>
          </p:cNvSpPr>
          <p:nvPr>
            <p:ph type="body" idx="1"/>
          </p:nvPr>
        </p:nvSpPr>
        <p:spPr>
          <a:xfrm>
            <a:off x="893700" y="1831450"/>
            <a:ext cx="7119332" cy="4736399"/>
          </a:xfrm>
        </p:spPr>
        <p:txBody>
          <a:bodyPr/>
          <a:lstStyle/>
          <a:p>
            <a:pPr>
              <a:buNone/>
            </a:pPr>
            <a:r>
              <a:rPr lang="en-CA" dirty="0"/>
              <a:t>c) What is the marginal rate of technical substitution of hay for grain when  between 40 and 50 pounds of hay are consumed per lamb?</a:t>
            </a:r>
          </a:p>
          <a:p>
            <a:pPr>
              <a:buNone/>
            </a:pPr>
            <a:endParaRPr lang="en-US" dirty="0"/>
          </a:p>
        </p:txBody>
      </p:sp>
    </p:spTree>
    <p:extLst>
      <p:ext uri="{BB962C8B-B14F-4D97-AF65-F5344CB8AC3E}">
        <p14:creationId xmlns:p14="http://schemas.microsoft.com/office/powerpoint/2010/main" val="20346657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2</a:t>
            </a:r>
          </a:p>
        </p:txBody>
      </p:sp>
      <p:sp>
        <p:nvSpPr>
          <p:cNvPr id="3" name="Text Placeholder 2"/>
          <p:cNvSpPr>
            <a:spLocks noGrp="1"/>
          </p:cNvSpPr>
          <p:nvPr>
            <p:ph type="body" idx="1"/>
          </p:nvPr>
        </p:nvSpPr>
        <p:spPr>
          <a:xfrm>
            <a:off x="893699" y="1831450"/>
            <a:ext cx="7600595" cy="4736399"/>
          </a:xfrm>
        </p:spPr>
        <p:txBody>
          <a:bodyPr/>
          <a:lstStyle/>
          <a:p>
            <a:pPr lvl="0">
              <a:buNone/>
            </a:pPr>
            <a:r>
              <a:rPr lang="en-CA" dirty="0"/>
              <a:t>Want to find the slope of the isoquant curve at this point:</a:t>
            </a:r>
            <a:endParaRPr lang="en-US" dirty="0"/>
          </a:p>
          <a:p>
            <a:pPr lvl="0">
              <a:buNone/>
            </a:pPr>
            <a:endParaRPr lang="en-US" dirty="0"/>
          </a:p>
          <a:p>
            <a:pPr lvl="0">
              <a:buNone/>
            </a:pPr>
            <a:r>
              <a:rPr lang="en-US" dirty="0"/>
              <a:t>MRTS= –(125.1 – 130.9)/(50-40)=0.58</a:t>
            </a:r>
          </a:p>
          <a:p>
            <a:endParaRPr lang="en-US" dirty="0"/>
          </a:p>
        </p:txBody>
      </p:sp>
    </p:spTree>
    <p:extLst>
      <p:ext uri="{BB962C8B-B14F-4D97-AF65-F5344CB8AC3E}">
        <p14:creationId xmlns:p14="http://schemas.microsoft.com/office/powerpoint/2010/main" val="9848896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2</a:t>
            </a:r>
          </a:p>
        </p:txBody>
      </p:sp>
      <p:sp>
        <p:nvSpPr>
          <p:cNvPr id="3" name="Text Placeholder 2"/>
          <p:cNvSpPr>
            <a:spLocks noGrp="1"/>
          </p:cNvSpPr>
          <p:nvPr>
            <p:ph type="body" idx="1"/>
          </p:nvPr>
        </p:nvSpPr>
        <p:spPr>
          <a:xfrm>
            <a:off x="893700" y="1831450"/>
            <a:ext cx="7516374" cy="4736399"/>
          </a:xfrm>
        </p:spPr>
        <p:txBody>
          <a:bodyPr/>
          <a:lstStyle/>
          <a:p>
            <a:pPr>
              <a:buNone/>
            </a:pPr>
            <a:r>
              <a:rPr lang="en-CA" sz="2400" dirty="0"/>
              <a:t>d) A major advance in technology occurs that allows farmers to produce a 25-pound gain per lamb with less hay and grain than the preceding table indicates. If the marginal rate of technical substitution is the same after the technological advance as before, can you draw the new isoquant corresponding to a 25-pound gain per lamb?</a:t>
            </a:r>
          </a:p>
          <a:p>
            <a:pPr>
              <a:buNone/>
            </a:pPr>
            <a:endParaRPr lang="en-US" sz="2400" dirty="0"/>
          </a:p>
        </p:txBody>
      </p:sp>
    </p:spTree>
    <p:extLst>
      <p:ext uri="{BB962C8B-B14F-4D97-AF65-F5344CB8AC3E}">
        <p14:creationId xmlns:p14="http://schemas.microsoft.com/office/powerpoint/2010/main" val="174162656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2</a:t>
            </a:r>
          </a:p>
        </p:txBody>
      </p:sp>
      <p:sp>
        <p:nvSpPr>
          <p:cNvPr id="3" name="Text Placeholder 2"/>
          <p:cNvSpPr>
            <a:spLocks noGrp="1"/>
          </p:cNvSpPr>
          <p:nvPr>
            <p:ph type="body" idx="1"/>
          </p:nvPr>
        </p:nvSpPr>
        <p:spPr>
          <a:xfrm>
            <a:off x="517358" y="1831450"/>
            <a:ext cx="8277726" cy="4736399"/>
          </a:xfrm>
        </p:spPr>
        <p:txBody>
          <a:bodyPr/>
          <a:lstStyle/>
          <a:p>
            <a:pPr>
              <a:buNone/>
            </a:pPr>
            <a:r>
              <a:rPr lang="en-CA" dirty="0">
                <a:solidFill>
                  <a:srgbClr val="000000"/>
                </a:solidFill>
              </a:rPr>
              <a:t>d) No, because it is impossible to tell (from the information given in the question) how much hay and grain can be used to produce a 25-pound gain after the advance in technology. We know the </a:t>
            </a:r>
            <a:r>
              <a:rPr lang="en-CA" u="sng" dirty="0">
                <a:solidFill>
                  <a:srgbClr val="000000"/>
                </a:solidFill>
              </a:rPr>
              <a:t>RATIO </a:t>
            </a:r>
            <a:r>
              <a:rPr lang="en-CA" dirty="0">
                <a:solidFill>
                  <a:srgbClr val="000000"/>
                </a:solidFill>
              </a:rPr>
              <a:t>is the same, but not exactly how much of each.</a:t>
            </a:r>
            <a:endParaRPr lang="en-US" dirty="0">
              <a:solidFill>
                <a:srgbClr val="000000"/>
              </a:solidFill>
            </a:endParaRPr>
          </a:p>
          <a:p>
            <a:pPr>
              <a:buNone/>
            </a:pPr>
            <a:endParaRPr lang="en-US" dirty="0"/>
          </a:p>
        </p:txBody>
      </p:sp>
    </p:spTree>
    <p:extLst>
      <p:ext uri="{BB962C8B-B14F-4D97-AF65-F5344CB8AC3E}">
        <p14:creationId xmlns:p14="http://schemas.microsoft.com/office/powerpoint/2010/main" val="1315569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PRODUCTION THEORY</a:t>
            </a:r>
          </a:p>
        </p:txBody>
      </p:sp>
      <p:sp>
        <p:nvSpPr>
          <p:cNvPr id="3" name="Text Placeholder 2"/>
          <p:cNvSpPr>
            <a:spLocks noGrp="1"/>
          </p:cNvSpPr>
          <p:nvPr>
            <p:ph type="body" idx="1"/>
          </p:nvPr>
        </p:nvSpPr>
        <p:spPr>
          <a:xfrm>
            <a:off x="493295" y="1840832"/>
            <a:ext cx="8229599" cy="4727017"/>
          </a:xfrm>
        </p:spPr>
        <p:txBody>
          <a:bodyPr/>
          <a:lstStyle/>
          <a:p>
            <a:r>
              <a:rPr lang="en-US" sz="1800" b="1" u="sng" dirty="0"/>
              <a:t>Production</a:t>
            </a:r>
            <a:r>
              <a:rPr lang="en-US" sz="1800" dirty="0"/>
              <a:t>: the process by which inputs are combined, transformed and turned into outputs </a:t>
            </a:r>
            <a:br>
              <a:rPr lang="en-US" sz="1800" dirty="0"/>
            </a:br>
            <a:endParaRPr lang="en-US" sz="1800" dirty="0"/>
          </a:p>
          <a:p>
            <a:r>
              <a:rPr lang="en-US" sz="1800" dirty="0"/>
              <a:t>Production theory deals with how managers decide what to produce, and how to produce it in the most efficient or least costly manner</a:t>
            </a:r>
            <a:br>
              <a:rPr lang="en-US" sz="1800" dirty="0"/>
            </a:br>
            <a:endParaRPr lang="en-US" sz="1800" dirty="0"/>
          </a:p>
          <a:p>
            <a:r>
              <a:rPr lang="en-US" sz="1800" dirty="0"/>
              <a:t>Production theory involves the application of constrained optimization:</a:t>
            </a:r>
          </a:p>
          <a:p>
            <a:endParaRPr lang="en-US" sz="1800" dirty="0"/>
          </a:p>
          <a:p>
            <a:pPr marL="285750" lvl="1" indent="-285750">
              <a:buFont typeface="Arial" panose="020B0604020202020204" pitchFamily="34" charset="0"/>
              <a:buChar char="•"/>
            </a:pPr>
            <a:r>
              <a:rPr lang="en-US" sz="1800" dirty="0"/>
              <a:t>Minimize cost for a given a level of output</a:t>
            </a:r>
          </a:p>
          <a:p>
            <a:pPr lvl="1"/>
            <a:r>
              <a:rPr lang="en-US" sz="1800" dirty="0"/>
              <a:t>		     </a:t>
            </a:r>
            <a:r>
              <a:rPr lang="en-US" sz="1800" b="1" u="sng" dirty="0"/>
              <a:t>OR</a:t>
            </a:r>
          </a:p>
          <a:p>
            <a:pPr marL="285750" lvl="1" indent="-285750">
              <a:buFont typeface="Arial" panose="020B0604020202020204" pitchFamily="34" charset="0"/>
              <a:buChar char="•"/>
            </a:pPr>
            <a:r>
              <a:rPr lang="en-US" sz="1800" dirty="0"/>
              <a:t>Maximize output for a given production budget</a:t>
            </a:r>
          </a:p>
        </p:txBody>
      </p:sp>
    </p:spTree>
    <p:extLst>
      <p:ext uri="{BB962C8B-B14F-4D97-AF65-F5344CB8AC3E}">
        <p14:creationId xmlns:p14="http://schemas.microsoft.com/office/powerpoint/2010/main" val="164194975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700" y="0"/>
            <a:ext cx="6462600" cy="1143000"/>
          </a:xfrm>
        </p:spPr>
        <p:txBody>
          <a:bodyPr/>
          <a:lstStyle/>
          <a:p>
            <a:r>
              <a:rPr lang="en-US" dirty="0"/>
              <a:t>QUESTION 3</a:t>
            </a:r>
          </a:p>
        </p:txBody>
      </p:sp>
      <mc:AlternateContent xmlns:mc="http://schemas.openxmlformats.org/markup-compatibility/2006" xmlns:a14="http://schemas.microsoft.com/office/drawing/2010/main">
        <mc:Choice Requires="a14">
          <p:sp>
            <p:nvSpPr>
              <p:cNvPr id="5" name="TextBox 4"/>
              <p:cNvSpPr txBox="1"/>
              <p:nvPr/>
            </p:nvSpPr>
            <p:spPr>
              <a:xfrm>
                <a:off x="1093042" y="1143000"/>
                <a:ext cx="7196716" cy="5016758"/>
              </a:xfrm>
              <a:prstGeom prst="rect">
                <a:avLst/>
              </a:prstGeom>
              <a:noFill/>
            </p:spPr>
            <p:txBody>
              <a:bodyPr wrap="square" rtlCol="0">
                <a:spAutoFit/>
              </a:bodyPr>
              <a:lstStyle/>
              <a:p>
                <a:r>
                  <a:rPr lang="en-CA" sz="2000" dirty="0">
                    <a:solidFill>
                      <a:srgbClr val="63727F"/>
                    </a:solidFill>
                    <a:latin typeface="Century Gothic" panose="020B0502020202020204" pitchFamily="34" charset="0"/>
                    <a:ea typeface="Helvetica Light" charset="0"/>
                    <a:cs typeface="Helvetica Light" charset="0"/>
                  </a:rPr>
                  <a:t>The Ascot Corporation, which produces stationery, hires a consultant to estimate its production function. The consultant concludes that </a:t>
                </a:r>
                <a14:m>
                  <m:oMath xmlns:m="http://schemas.openxmlformats.org/officeDocument/2006/math">
                    <m:r>
                      <m:rPr>
                        <m:sty m:val="p"/>
                      </m:rPr>
                      <a:rPr lang="en-CA" sz="2000" b="0" i="0">
                        <a:solidFill>
                          <a:srgbClr val="63727F"/>
                        </a:solidFill>
                        <a:latin typeface="Cambria Math" charset="0"/>
                        <a:ea typeface="Helvetica Light" charset="0"/>
                        <a:cs typeface="Helvetica Light" charset="0"/>
                      </a:rPr>
                      <m:t>Q</m:t>
                    </m:r>
                    <m:r>
                      <a:rPr lang="en-CA" sz="2000" b="0" i="0">
                        <a:solidFill>
                          <a:srgbClr val="63727F"/>
                        </a:solidFill>
                        <a:latin typeface="Cambria Math" charset="0"/>
                        <a:ea typeface="Helvetica Light" charset="0"/>
                        <a:cs typeface="Helvetica Light" charset="0"/>
                      </a:rPr>
                      <m:t>=0.9</m:t>
                    </m:r>
                    <m:r>
                      <m:rPr>
                        <m:sty m:val="p"/>
                      </m:rPr>
                      <a:rPr lang="en-CA" sz="2000" b="0" i="0">
                        <a:solidFill>
                          <a:srgbClr val="63727F"/>
                        </a:solidFill>
                        <a:latin typeface="Cambria Math" charset="0"/>
                        <a:ea typeface="Helvetica Light" charset="0"/>
                        <a:cs typeface="Helvetica Light" charset="0"/>
                      </a:rPr>
                      <m:t>P</m:t>
                    </m:r>
                    <m:r>
                      <a:rPr lang="en-CA" sz="2000" b="0" i="0">
                        <a:solidFill>
                          <a:srgbClr val="63727F"/>
                        </a:solidFill>
                        <a:latin typeface="Cambria Math" charset="0"/>
                        <a:ea typeface="Helvetica Light" charset="0"/>
                        <a:cs typeface="Helvetica Light" charset="0"/>
                      </a:rPr>
                      <m:t>+0.06</m:t>
                    </m:r>
                    <m:r>
                      <m:rPr>
                        <m:sty m:val="p"/>
                      </m:rPr>
                      <a:rPr lang="en-CA" sz="2000" b="0" i="0">
                        <a:solidFill>
                          <a:srgbClr val="63727F"/>
                        </a:solidFill>
                        <a:latin typeface="Cambria Math" charset="0"/>
                        <a:ea typeface="Helvetica Light" charset="0"/>
                        <a:cs typeface="Helvetica Light" charset="0"/>
                      </a:rPr>
                      <m:t>L</m:t>
                    </m:r>
                  </m:oMath>
                </a14:m>
                <a:r>
                  <a:rPr lang="en-US" sz="2000" dirty="0">
                    <a:solidFill>
                      <a:srgbClr val="63727F"/>
                    </a:solidFill>
                    <a:latin typeface="Century Gothic" panose="020B0502020202020204" pitchFamily="34" charset="0"/>
                    <a:ea typeface="Helvetica Light" charset="0"/>
                    <a:cs typeface="Helvetica Light" charset="0"/>
                  </a:rPr>
                  <a:t> where Q is the number of pounds  of stationery produced by Ascot per year, L is the number of hours of labor per year, and P  is the number of pounds of paper used per year.</a:t>
                </a:r>
              </a:p>
              <a:p>
                <a:endParaRPr lang="en-US" sz="2000" dirty="0">
                  <a:solidFill>
                    <a:srgbClr val="63727F"/>
                  </a:solidFill>
                  <a:latin typeface="Century Gothic" panose="020B0502020202020204" pitchFamily="34" charset="0"/>
                  <a:ea typeface="Helvetica Light" charset="0"/>
                  <a:cs typeface="Helvetica Light" charset="0"/>
                </a:endParaRPr>
              </a:p>
              <a:p>
                <a:pPr marL="514350" indent="-514350">
                  <a:buAutoNum type="alphaLcParenR"/>
                </a:pPr>
                <a:r>
                  <a:rPr lang="en-CA" sz="2000" dirty="0">
                    <a:solidFill>
                      <a:srgbClr val="63727F"/>
                    </a:solidFill>
                    <a:latin typeface="Century Gothic" panose="020B0502020202020204" pitchFamily="34" charset="0"/>
                    <a:ea typeface="Helvetica Light" charset="0"/>
                    <a:cs typeface="Helvetica Light" charset="0"/>
                  </a:rPr>
                  <a:t>Does this production function seem to include all the relevant inputs? </a:t>
                </a:r>
              </a:p>
              <a:p>
                <a:pPr marL="514350" indent="-514350">
                  <a:buAutoNum type="alphaLcParenR"/>
                </a:pPr>
                <a:endParaRPr lang="en-CA" sz="2000" dirty="0">
                  <a:solidFill>
                    <a:srgbClr val="63727F"/>
                  </a:solidFill>
                  <a:latin typeface="Century Gothic" panose="020B0502020202020204" pitchFamily="34" charset="0"/>
                  <a:ea typeface="Helvetica Light" charset="0"/>
                  <a:cs typeface="Helvetica Light" charset="0"/>
                </a:endParaRPr>
              </a:p>
              <a:p>
                <a:pPr marL="514350" indent="-514350">
                  <a:buFont typeface="Arial" pitchFamily="34" charset="0"/>
                  <a:buAutoNum type="alphaLcParenR"/>
                </a:pPr>
                <a:r>
                  <a:rPr lang="en-CA" sz="2000" dirty="0">
                    <a:solidFill>
                      <a:srgbClr val="63727F"/>
                    </a:solidFill>
                    <a:latin typeface="Century Gothic" panose="020B0502020202020204" pitchFamily="34" charset="0"/>
                    <a:ea typeface="Helvetica Light" charset="0"/>
                    <a:cs typeface="Helvetica Light" charset="0"/>
                  </a:rPr>
                  <a:t>Does this production function seem reasonable if it is applied to all possible values of L?</a:t>
                </a:r>
              </a:p>
              <a:p>
                <a:pPr marL="514350" indent="-514350">
                  <a:buFont typeface="Arial" pitchFamily="34" charset="0"/>
                  <a:buAutoNum type="alphaLcParenR"/>
                </a:pPr>
                <a:endParaRPr lang="en-CA" sz="2000" dirty="0">
                  <a:solidFill>
                    <a:srgbClr val="63727F"/>
                  </a:solidFill>
                  <a:latin typeface="Century Gothic" panose="020B0502020202020204" pitchFamily="34" charset="0"/>
                  <a:ea typeface="Helvetica Light" charset="0"/>
                  <a:cs typeface="Helvetica Light" charset="0"/>
                </a:endParaRPr>
              </a:p>
              <a:p>
                <a:pPr marL="514350" indent="-514350">
                  <a:buFont typeface="Arial" pitchFamily="34" charset="0"/>
                  <a:buAutoNum type="alphaLcParenR"/>
                </a:pPr>
                <a:r>
                  <a:rPr lang="en-CA" sz="2000" dirty="0">
                    <a:solidFill>
                      <a:srgbClr val="63727F"/>
                    </a:solidFill>
                    <a:latin typeface="Century Gothic" panose="020B0502020202020204" pitchFamily="34" charset="0"/>
                    <a:ea typeface="Helvetica Light" charset="0"/>
                    <a:cs typeface="Helvetica Light" charset="0"/>
                  </a:rPr>
                  <a:t>Does this production function exhibit diminishing marginal returns?</a:t>
                </a:r>
              </a:p>
              <a:p>
                <a:endParaRPr lang="en-US" sz="2000" dirty="0">
                  <a:solidFill>
                    <a:srgbClr val="63727F"/>
                  </a:solidFill>
                  <a:latin typeface="Century Gothic" panose="020B0502020202020204" pitchFamily="34" charset="0"/>
                  <a:ea typeface="Helvetica Light" charset="0"/>
                  <a:cs typeface="Helvetica Light" charset="0"/>
                </a:endParaRPr>
              </a:p>
            </p:txBody>
          </p:sp>
        </mc:Choice>
        <mc:Fallback xmlns="">
          <p:sp>
            <p:nvSpPr>
              <p:cNvPr id="5" name="TextBox 4"/>
              <p:cNvSpPr txBox="1">
                <a:spLocks noRot="1" noChangeAspect="1" noMove="1" noResize="1" noEditPoints="1" noAdjustHandles="1" noChangeArrowheads="1" noChangeShapeType="1" noTextEdit="1"/>
              </p:cNvSpPr>
              <p:nvPr/>
            </p:nvSpPr>
            <p:spPr>
              <a:xfrm>
                <a:off x="1093042" y="1143000"/>
                <a:ext cx="7196716" cy="5016758"/>
              </a:xfrm>
              <a:prstGeom prst="rect">
                <a:avLst/>
              </a:prstGeom>
              <a:blipFill>
                <a:blip r:embed="rId2"/>
                <a:stretch>
                  <a:fillRect l="-704" t="-505" r="-1232"/>
                </a:stretch>
              </a:blipFill>
            </p:spPr>
            <p:txBody>
              <a:bodyPr/>
              <a:lstStyle/>
              <a:p>
                <a:r>
                  <a:rPr lang="en-US">
                    <a:noFill/>
                  </a:rPr>
                  <a:t> </a:t>
                </a:r>
              </a:p>
            </p:txBody>
          </p:sp>
        </mc:Fallback>
      </mc:AlternateContent>
    </p:spTree>
    <p:extLst>
      <p:ext uri="{BB962C8B-B14F-4D97-AF65-F5344CB8AC3E}">
        <p14:creationId xmlns:p14="http://schemas.microsoft.com/office/powerpoint/2010/main" val="15647517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3</a:t>
            </a:r>
          </a:p>
        </p:txBody>
      </p:sp>
      <p:sp>
        <p:nvSpPr>
          <p:cNvPr id="3" name="Text Placeholder 2"/>
          <p:cNvSpPr>
            <a:spLocks noGrp="1"/>
          </p:cNvSpPr>
          <p:nvPr>
            <p:ph type="body" idx="1"/>
          </p:nvPr>
        </p:nvSpPr>
        <p:spPr>
          <a:xfrm>
            <a:off x="893699" y="1831450"/>
            <a:ext cx="7757005" cy="4736399"/>
          </a:xfrm>
        </p:spPr>
        <p:txBody>
          <a:bodyPr/>
          <a:lstStyle/>
          <a:p>
            <a:pPr marL="514350" indent="-514350">
              <a:buAutoNum type="alphaLcParenR"/>
            </a:pPr>
            <a:r>
              <a:rPr lang="en-US" sz="2400" dirty="0"/>
              <a:t>No</a:t>
            </a:r>
            <a:r>
              <a:rPr lang="en-US" dirty="0"/>
              <a:t>. Not all relevant inputs are included, such as</a:t>
            </a:r>
            <a:r>
              <a:rPr lang="en-US" sz="2400" dirty="0"/>
              <a:t> technology or physical capital.</a:t>
            </a:r>
          </a:p>
          <a:p>
            <a:pPr marL="514350" indent="-514350">
              <a:buAutoNum type="alphaLcParenR"/>
            </a:pPr>
            <a:endParaRPr lang="en-US" sz="2400" dirty="0"/>
          </a:p>
          <a:p>
            <a:pPr marL="514350" indent="-514350">
              <a:buAutoNum type="alphaLcParenR"/>
            </a:pPr>
            <a:r>
              <a:rPr lang="en-US" sz="2400" dirty="0"/>
              <a:t>No, at L=0, quantity is greater than 0 (if P is greater than 0), meaning that stationary is being produced through paper inputs only.</a:t>
            </a:r>
          </a:p>
          <a:p>
            <a:pPr marL="514350" indent="-514350">
              <a:buAutoNum type="alphaLcParenR"/>
            </a:pPr>
            <a:endParaRPr lang="en-US" sz="2400" dirty="0"/>
          </a:p>
          <a:p>
            <a:pPr marL="514350" indent="-514350">
              <a:buAutoNum type="alphaLcParenR"/>
            </a:pPr>
            <a:r>
              <a:rPr lang="en-US" sz="2400" dirty="0"/>
              <a:t>There are no diminishing marginal returns because the marginal product of each input is constant (</a:t>
            </a:r>
            <a:r>
              <a:rPr lang="en-US" sz="2400" dirty="0" err="1"/>
              <a:t>MP</a:t>
            </a:r>
            <a:r>
              <a:rPr lang="en-US" sz="2400" baseline="-25000" dirty="0" err="1"/>
              <a:t>p</a:t>
            </a:r>
            <a:r>
              <a:rPr lang="en-US" sz="2400" dirty="0"/>
              <a:t>=0.9 and MP</a:t>
            </a:r>
            <a:r>
              <a:rPr lang="en-US" sz="2400" baseline="-25000" dirty="0"/>
              <a:t>L</a:t>
            </a:r>
            <a:r>
              <a:rPr lang="en-US" sz="2400" dirty="0"/>
              <a:t>=0.06)</a:t>
            </a:r>
          </a:p>
        </p:txBody>
      </p:sp>
    </p:spTree>
    <p:extLst>
      <p:ext uri="{BB962C8B-B14F-4D97-AF65-F5344CB8AC3E}">
        <p14:creationId xmlns:p14="http://schemas.microsoft.com/office/powerpoint/2010/main" val="2206389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3700" y="-206613"/>
            <a:ext cx="6462600" cy="1143000"/>
          </a:xfrm>
        </p:spPr>
        <p:txBody>
          <a:bodyPr/>
          <a:lstStyle/>
          <a:p>
            <a:r>
              <a:rPr lang="en-US" dirty="0"/>
              <a:t>QUESTION 4</a:t>
            </a:r>
          </a:p>
        </p:txBody>
      </p:sp>
      <p:sp>
        <p:nvSpPr>
          <p:cNvPr id="3" name="Text Placeholder 2"/>
          <p:cNvSpPr>
            <a:spLocks noGrp="1"/>
          </p:cNvSpPr>
          <p:nvPr>
            <p:ph type="body" idx="1"/>
          </p:nvPr>
        </p:nvSpPr>
        <p:spPr>
          <a:xfrm>
            <a:off x="893700" y="873843"/>
            <a:ext cx="7528405" cy="4736399"/>
          </a:xfrm>
        </p:spPr>
        <p:txBody>
          <a:bodyPr/>
          <a:lstStyle/>
          <a:p>
            <a:pPr marL="0" indent="0">
              <a:buNone/>
            </a:pPr>
            <a:r>
              <a:rPr lang="en-CA" sz="2000" dirty="0"/>
              <a:t>A Cobb-Douglas production function was estimated for six types of farms. There were five inputs in the production function: (1) land, (2) labour, (3) equipment, (4) livestock and feed, and (5) other resource services. The exponent of each input was as follows:</a:t>
            </a:r>
          </a:p>
          <a:p>
            <a:pPr marL="0" indent="0">
              <a:buNone/>
            </a:pPr>
            <a:endParaRPr lang="en-CA" sz="2400" dirty="0"/>
          </a:p>
          <a:p>
            <a:pPr marL="0" indent="0">
              <a:buNone/>
            </a:pPr>
            <a:endParaRPr lang="en-US" sz="2400" dirty="0"/>
          </a:p>
        </p:txBody>
      </p:sp>
      <p:graphicFrame>
        <p:nvGraphicFramePr>
          <p:cNvPr id="4" name="Content Placeholder 3"/>
          <p:cNvGraphicFramePr>
            <a:graphicFrameLocks/>
          </p:cNvGraphicFramePr>
          <p:nvPr>
            <p:extLst>
              <p:ext uri="{D42A27DB-BD31-4B8C-83A1-F6EECF244321}">
                <p14:modId xmlns:p14="http://schemas.microsoft.com/office/powerpoint/2010/main" val="1426906874"/>
              </p:ext>
            </p:extLst>
          </p:nvPr>
        </p:nvGraphicFramePr>
        <p:xfrm>
          <a:off x="1383634" y="2845001"/>
          <a:ext cx="6809874" cy="3411420"/>
        </p:xfrm>
        <a:graphic>
          <a:graphicData uri="http://schemas.openxmlformats.org/drawingml/2006/table">
            <a:tbl>
              <a:tblPr firstRow="1" bandRow="1">
                <a:tableStyleId>{21E4AEA4-8DFA-4A89-87EB-49C32662AFE0}</a:tableStyleId>
              </a:tblPr>
              <a:tblGrid>
                <a:gridCol w="1134979">
                  <a:extLst>
                    <a:ext uri="{9D8B030D-6E8A-4147-A177-3AD203B41FA5}">
                      <a16:colId xmlns:a16="http://schemas.microsoft.com/office/drawing/2014/main" xmlns="" val="20000"/>
                    </a:ext>
                  </a:extLst>
                </a:gridCol>
                <a:gridCol w="1134979">
                  <a:extLst>
                    <a:ext uri="{9D8B030D-6E8A-4147-A177-3AD203B41FA5}">
                      <a16:colId xmlns:a16="http://schemas.microsoft.com/office/drawing/2014/main" xmlns="" val="20001"/>
                    </a:ext>
                  </a:extLst>
                </a:gridCol>
                <a:gridCol w="1134979">
                  <a:extLst>
                    <a:ext uri="{9D8B030D-6E8A-4147-A177-3AD203B41FA5}">
                      <a16:colId xmlns:a16="http://schemas.microsoft.com/office/drawing/2014/main" xmlns="" val="20002"/>
                    </a:ext>
                  </a:extLst>
                </a:gridCol>
                <a:gridCol w="1134979">
                  <a:extLst>
                    <a:ext uri="{9D8B030D-6E8A-4147-A177-3AD203B41FA5}">
                      <a16:colId xmlns:a16="http://schemas.microsoft.com/office/drawing/2014/main" xmlns="" val="20003"/>
                    </a:ext>
                  </a:extLst>
                </a:gridCol>
                <a:gridCol w="1134979">
                  <a:extLst>
                    <a:ext uri="{9D8B030D-6E8A-4147-A177-3AD203B41FA5}">
                      <a16:colId xmlns:a16="http://schemas.microsoft.com/office/drawing/2014/main" xmlns="" val="20004"/>
                    </a:ext>
                  </a:extLst>
                </a:gridCol>
                <a:gridCol w="1134979">
                  <a:extLst>
                    <a:ext uri="{9D8B030D-6E8A-4147-A177-3AD203B41FA5}">
                      <a16:colId xmlns:a16="http://schemas.microsoft.com/office/drawing/2014/main" xmlns="" val="20005"/>
                    </a:ext>
                  </a:extLst>
                </a:gridCol>
              </a:tblGrid>
              <a:tr h="684079">
                <a:tc>
                  <a:txBody>
                    <a:bodyPr/>
                    <a:lstStyle/>
                    <a:p>
                      <a:pPr algn="ctr"/>
                      <a:r>
                        <a:rPr lang="en-CA" dirty="0"/>
                        <a:t>Farm Type</a:t>
                      </a:r>
                      <a:endParaRPr lang="en-US" dirty="0"/>
                    </a:p>
                  </a:txBody>
                  <a:tcPr/>
                </a:tc>
                <a:tc>
                  <a:txBody>
                    <a:bodyPr/>
                    <a:lstStyle/>
                    <a:p>
                      <a:pPr algn="ctr"/>
                      <a:r>
                        <a:rPr lang="en-CA" dirty="0"/>
                        <a:t>Land</a:t>
                      </a:r>
                      <a:endParaRPr lang="en-US" dirty="0"/>
                    </a:p>
                  </a:txBody>
                  <a:tcPr/>
                </a:tc>
                <a:tc>
                  <a:txBody>
                    <a:bodyPr/>
                    <a:lstStyle/>
                    <a:p>
                      <a:pPr algn="ctr"/>
                      <a:r>
                        <a:rPr lang="en-CA" dirty="0"/>
                        <a:t>Labour</a:t>
                      </a:r>
                      <a:endParaRPr lang="en-US" dirty="0"/>
                    </a:p>
                  </a:txBody>
                  <a:tcPr/>
                </a:tc>
                <a:tc>
                  <a:txBody>
                    <a:bodyPr/>
                    <a:lstStyle/>
                    <a:p>
                      <a:pPr algn="ctr"/>
                      <a:r>
                        <a:rPr lang="en-CA" dirty="0"/>
                        <a:t>Equipment</a:t>
                      </a:r>
                      <a:endParaRPr lang="en-US" dirty="0"/>
                    </a:p>
                  </a:txBody>
                  <a:tcPr/>
                </a:tc>
                <a:tc>
                  <a:txBody>
                    <a:bodyPr/>
                    <a:lstStyle/>
                    <a:p>
                      <a:pPr algn="ctr"/>
                      <a:r>
                        <a:rPr lang="en-CA" dirty="0"/>
                        <a:t>Livestock</a:t>
                      </a:r>
                      <a:r>
                        <a:rPr lang="en-CA" baseline="0" dirty="0"/>
                        <a:t> and Feed</a:t>
                      </a:r>
                      <a:endParaRPr lang="en-US" dirty="0"/>
                    </a:p>
                  </a:txBody>
                  <a:tcPr/>
                </a:tc>
                <a:tc>
                  <a:txBody>
                    <a:bodyPr/>
                    <a:lstStyle/>
                    <a:p>
                      <a:pPr algn="ctr"/>
                      <a:r>
                        <a:rPr lang="en-CA" dirty="0"/>
                        <a:t>Other Resource</a:t>
                      </a:r>
                      <a:r>
                        <a:rPr lang="en-CA" baseline="0" dirty="0"/>
                        <a:t> Services</a:t>
                      </a:r>
                      <a:endParaRPr lang="en-US" dirty="0"/>
                    </a:p>
                  </a:txBody>
                  <a:tcPr/>
                </a:tc>
                <a:extLst>
                  <a:ext uri="{0D108BD9-81ED-4DB2-BD59-A6C34878D82A}">
                    <a16:rowId xmlns:a16="http://schemas.microsoft.com/office/drawing/2014/main" xmlns="" val="10000"/>
                  </a:ext>
                </a:extLst>
              </a:tr>
              <a:tr h="375140">
                <a:tc>
                  <a:txBody>
                    <a:bodyPr/>
                    <a:lstStyle/>
                    <a:p>
                      <a:pPr algn="ctr"/>
                      <a:r>
                        <a:rPr lang="en-CA" dirty="0"/>
                        <a:t>Crop Farm</a:t>
                      </a:r>
                      <a:endParaRPr lang="en-US" dirty="0"/>
                    </a:p>
                  </a:txBody>
                  <a:tcPr/>
                </a:tc>
                <a:tc>
                  <a:txBody>
                    <a:bodyPr/>
                    <a:lstStyle/>
                    <a:p>
                      <a:pPr algn="ctr"/>
                      <a:r>
                        <a:rPr lang="en-CA" dirty="0"/>
                        <a:t>0.24</a:t>
                      </a:r>
                      <a:endParaRPr lang="en-US" dirty="0"/>
                    </a:p>
                  </a:txBody>
                  <a:tcPr/>
                </a:tc>
                <a:tc>
                  <a:txBody>
                    <a:bodyPr/>
                    <a:lstStyle/>
                    <a:p>
                      <a:pPr algn="ctr"/>
                      <a:r>
                        <a:rPr lang="en-CA" dirty="0"/>
                        <a:t>0.07</a:t>
                      </a:r>
                      <a:endParaRPr lang="en-US" dirty="0"/>
                    </a:p>
                  </a:txBody>
                  <a:tcPr/>
                </a:tc>
                <a:tc>
                  <a:txBody>
                    <a:bodyPr/>
                    <a:lstStyle/>
                    <a:p>
                      <a:pPr algn="ctr"/>
                      <a:r>
                        <a:rPr lang="en-CA" dirty="0"/>
                        <a:t>0.08</a:t>
                      </a:r>
                      <a:endParaRPr lang="en-US" dirty="0"/>
                    </a:p>
                  </a:txBody>
                  <a:tcPr/>
                </a:tc>
                <a:tc>
                  <a:txBody>
                    <a:bodyPr/>
                    <a:lstStyle/>
                    <a:p>
                      <a:pPr algn="ctr"/>
                      <a:r>
                        <a:rPr lang="en-CA" dirty="0"/>
                        <a:t>0.53</a:t>
                      </a:r>
                      <a:endParaRPr lang="en-US" dirty="0"/>
                    </a:p>
                  </a:txBody>
                  <a:tcPr/>
                </a:tc>
                <a:tc>
                  <a:txBody>
                    <a:bodyPr/>
                    <a:lstStyle/>
                    <a:p>
                      <a:pPr algn="ctr"/>
                      <a:r>
                        <a:rPr lang="en-CA" dirty="0"/>
                        <a:t>0.02</a:t>
                      </a:r>
                      <a:endParaRPr lang="en-US" dirty="0"/>
                    </a:p>
                  </a:txBody>
                  <a:tcPr/>
                </a:tc>
                <a:extLst>
                  <a:ext uri="{0D108BD9-81ED-4DB2-BD59-A6C34878D82A}">
                    <a16:rowId xmlns:a16="http://schemas.microsoft.com/office/drawing/2014/main" xmlns="" val="10001"/>
                  </a:ext>
                </a:extLst>
              </a:tr>
              <a:tr h="375140">
                <a:tc>
                  <a:txBody>
                    <a:bodyPr/>
                    <a:lstStyle/>
                    <a:p>
                      <a:pPr algn="ctr"/>
                      <a:r>
                        <a:rPr lang="en-CA" dirty="0"/>
                        <a:t>Hog Farm</a:t>
                      </a:r>
                      <a:endParaRPr lang="en-US" dirty="0"/>
                    </a:p>
                  </a:txBody>
                  <a:tcPr/>
                </a:tc>
                <a:tc>
                  <a:txBody>
                    <a:bodyPr/>
                    <a:lstStyle/>
                    <a:p>
                      <a:pPr algn="ctr"/>
                      <a:r>
                        <a:rPr lang="en-CA" dirty="0"/>
                        <a:t>0.07</a:t>
                      </a:r>
                    </a:p>
                  </a:txBody>
                  <a:tcPr/>
                </a:tc>
                <a:tc>
                  <a:txBody>
                    <a:bodyPr/>
                    <a:lstStyle/>
                    <a:p>
                      <a:pPr algn="ctr"/>
                      <a:r>
                        <a:rPr lang="en-CA" dirty="0"/>
                        <a:t>0.02</a:t>
                      </a:r>
                      <a:endParaRPr lang="en-US" dirty="0"/>
                    </a:p>
                  </a:txBody>
                  <a:tcPr/>
                </a:tc>
                <a:tc>
                  <a:txBody>
                    <a:bodyPr/>
                    <a:lstStyle/>
                    <a:p>
                      <a:pPr algn="ctr"/>
                      <a:r>
                        <a:rPr lang="en-CA" dirty="0"/>
                        <a:t>0.10</a:t>
                      </a:r>
                      <a:endParaRPr lang="en-US" dirty="0"/>
                    </a:p>
                  </a:txBody>
                  <a:tcPr/>
                </a:tc>
                <a:tc>
                  <a:txBody>
                    <a:bodyPr/>
                    <a:lstStyle/>
                    <a:p>
                      <a:pPr algn="ctr"/>
                      <a:r>
                        <a:rPr lang="en-CA" dirty="0"/>
                        <a:t>0.74</a:t>
                      </a:r>
                      <a:endParaRPr lang="en-US" dirty="0"/>
                    </a:p>
                  </a:txBody>
                  <a:tcPr/>
                </a:tc>
                <a:tc>
                  <a:txBody>
                    <a:bodyPr/>
                    <a:lstStyle/>
                    <a:p>
                      <a:pPr algn="ctr"/>
                      <a:r>
                        <a:rPr lang="en-CA" dirty="0"/>
                        <a:t>0.03</a:t>
                      </a:r>
                      <a:endParaRPr lang="en-US" dirty="0"/>
                    </a:p>
                  </a:txBody>
                  <a:tcPr/>
                </a:tc>
                <a:extLst>
                  <a:ext uri="{0D108BD9-81ED-4DB2-BD59-A6C34878D82A}">
                    <a16:rowId xmlns:a16="http://schemas.microsoft.com/office/drawing/2014/main" xmlns="" val="10002"/>
                  </a:ext>
                </a:extLst>
              </a:tr>
              <a:tr h="375140">
                <a:tc>
                  <a:txBody>
                    <a:bodyPr/>
                    <a:lstStyle/>
                    <a:p>
                      <a:pPr algn="ctr"/>
                      <a:r>
                        <a:rPr lang="en-CA" dirty="0"/>
                        <a:t>Dairy</a:t>
                      </a:r>
                      <a:r>
                        <a:rPr lang="en-CA" baseline="0" dirty="0"/>
                        <a:t> Farm</a:t>
                      </a:r>
                      <a:endParaRPr lang="en-US" dirty="0"/>
                    </a:p>
                  </a:txBody>
                  <a:tcPr/>
                </a:tc>
                <a:tc>
                  <a:txBody>
                    <a:bodyPr/>
                    <a:lstStyle/>
                    <a:p>
                      <a:pPr algn="ctr"/>
                      <a:r>
                        <a:rPr lang="en-CA" dirty="0"/>
                        <a:t>0.10</a:t>
                      </a:r>
                      <a:endParaRPr lang="en-US" dirty="0"/>
                    </a:p>
                  </a:txBody>
                  <a:tcPr/>
                </a:tc>
                <a:tc>
                  <a:txBody>
                    <a:bodyPr/>
                    <a:lstStyle/>
                    <a:p>
                      <a:pPr algn="ctr"/>
                      <a:r>
                        <a:rPr lang="en-CA" dirty="0"/>
                        <a:t>0.01</a:t>
                      </a:r>
                      <a:endParaRPr lang="en-US" dirty="0"/>
                    </a:p>
                  </a:txBody>
                  <a:tcPr/>
                </a:tc>
                <a:tc>
                  <a:txBody>
                    <a:bodyPr/>
                    <a:lstStyle/>
                    <a:p>
                      <a:pPr algn="ctr"/>
                      <a:r>
                        <a:rPr lang="en-CA" dirty="0"/>
                        <a:t>0.06</a:t>
                      </a:r>
                      <a:endParaRPr lang="en-US" dirty="0"/>
                    </a:p>
                  </a:txBody>
                  <a:tcPr/>
                </a:tc>
                <a:tc>
                  <a:txBody>
                    <a:bodyPr/>
                    <a:lstStyle/>
                    <a:p>
                      <a:pPr algn="ctr"/>
                      <a:r>
                        <a:rPr lang="en-CA" dirty="0"/>
                        <a:t>0.63</a:t>
                      </a:r>
                      <a:endParaRPr lang="en-US" dirty="0"/>
                    </a:p>
                  </a:txBody>
                  <a:tcPr/>
                </a:tc>
                <a:tc>
                  <a:txBody>
                    <a:bodyPr/>
                    <a:lstStyle/>
                    <a:p>
                      <a:pPr algn="ctr"/>
                      <a:r>
                        <a:rPr lang="en-CA" dirty="0"/>
                        <a:t>0.02</a:t>
                      </a:r>
                      <a:endParaRPr lang="en-US" dirty="0"/>
                    </a:p>
                  </a:txBody>
                  <a:tcPr/>
                </a:tc>
                <a:extLst>
                  <a:ext uri="{0D108BD9-81ED-4DB2-BD59-A6C34878D82A}">
                    <a16:rowId xmlns:a16="http://schemas.microsoft.com/office/drawing/2014/main" xmlns="" val="10003"/>
                  </a:ext>
                </a:extLst>
              </a:tr>
              <a:tr h="491793">
                <a:tc>
                  <a:txBody>
                    <a:bodyPr/>
                    <a:lstStyle/>
                    <a:p>
                      <a:pPr algn="ctr"/>
                      <a:r>
                        <a:rPr lang="en-CA" dirty="0"/>
                        <a:t>General Farms</a:t>
                      </a:r>
                      <a:endParaRPr lang="en-US" dirty="0"/>
                    </a:p>
                  </a:txBody>
                  <a:tcPr/>
                </a:tc>
                <a:tc>
                  <a:txBody>
                    <a:bodyPr/>
                    <a:lstStyle/>
                    <a:p>
                      <a:pPr algn="ctr"/>
                      <a:r>
                        <a:rPr lang="en-CA" dirty="0"/>
                        <a:t>0.17</a:t>
                      </a:r>
                      <a:endParaRPr lang="en-US" dirty="0"/>
                    </a:p>
                  </a:txBody>
                  <a:tcPr/>
                </a:tc>
                <a:tc>
                  <a:txBody>
                    <a:bodyPr/>
                    <a:lstStyle/>
                    <a:p>
                      <a:pPr algn="ctr"/>
                      <a:r>
                        <a:rPr lang="en-CA" dirty="0"/>
                        <a:t>0.12</a:t>
                      </a:r>
                      <a:endParaRPr lang="en-US" dirty="0"/>
                    </a:p>
                  </a:txBody>
                  <a:tcPr/>
                </a:tc>
                <a:tc>
                  <a:txBody>
                    <a:bodyPr/>
                    <a:lstStyle/>
                    <a:p>
                      <a:pPr algn="ctr"/>
                      <a:r>
                        <a:rPr lang="en-CA" dirty="0"/>
                        <a:t>0.16</a:t>
                      </a:r>
                      <a:endParaRPr lang="en-US" dirty="0"/>
                    </a:p>
                  </a:txBody>
                  <a:tcPr/>
                </a:tc>
                <a:tc>
                  <a:txBody>
                    <a:bodyPr/>
                    <a:lstStyle/>
                    <a:p>
                      <a:pPr algn="ctr"/>
                      <a:r>
                        <a:rPr lang="en-CA" dirty="0"/>
                        <a:t>0.46</a:t>
                      </a:r>
                      <a:endParaRPr lang="en-US" dirty="0"/>
                    </a:p>
                  </a:txBody>
                  <a:tcPr/>
                </a:tc>
                <a:tc>
                  <a:txBody>
                    <a:bodyPr/>
                    <a:lstStyle/>
                    <a:p>
                      <a:pPr algn="ctr"/>
                      <a:r>
                        <a:rPr lang="en-CA" dirty="0"/>
                        <a:t>0.03</a:t>
                      </a:r>
                      <a:endParaRPr lang="en-US" dirty="0"/>
                    </a:p>
                  </a:txBody>
                  <a:tcPr/>
                </a:tc>
                <a:extLst>
                  <a:ext uri="{0D108BD9-81ED-4DB2-BD59-A6C34878D82A}">
                    <a16:rowId xmlns:a16="http://schemas.microsoft.com/office/drawing/2014/main" xmlns="" val="10004"/>
                  </a:ext>
                </a:extLst>
              </a:tr>
              <a:tr h="455569">
                <a:tc>
                  <a:txBody>
                    <a:bodyPr/>
                    <a:lstStyle/>
                    <a:p>
                      <a:pPr algn="ctr"/>
                      <a:r>
                        <a:rPr lang="en-CA" dirty="0"/>
                        <a:t>Large</a:t>
                      </a:r>
                      <a:r>
                        <a:rPr lang="en-CA" baseline="0" dirty="0"/>
                        <a:t> Farms</a:t>
                      </a:r>
                      <a:endParaRPr lang="en-US" dirty="0"/>
                    </a:p>
                  </a:txBody>
                  <a:tcPr/>
                </a:tc>
                <a:tc>
                  <a:txBody>
                    <a:bodyPr/>
                    <a:lstStyle/>
                    <a:p>
                      <a:pPr algn="ctr"/>
                      <a:r>
                        <a:rPr lang="en-CA" dirty="0"/>
                        <a:t>0.28</a:t>
                      </a:r>
                      <a:endParaRPr lang="en-US" dirty="0"/>
                    </a:p>
                  </a:txBody>
                  <a:tcPr/>
                </a:tc>
                <a:tc>
                  <a:txBody>
                    <a:bodyPr/>
                    <a:lstStyle/>
                    <a:p>
                      <a:pPr algn="ctr"/>
                      <a:r>
                        <a:rPr lang="en-CA" dirty="0"/>
                        <a:t>0.01</a:t>
                      </a:r>
                      <a:endParaRPr lang="en-US" dirty="0"/>
                    </a:p>
                  </a:txBody>
                  <a:tcPr/>
                </a:tc>
                <a:tc>
                  <a:txBody>
                    <a:bodyPr/>
                    <a:lstStyle/>
                    <a:p>
                      <a:pPr algn="ctr"/>
                      <a:r>
                        <a:rPr lang="en-CA" dirty="0"/>
                        <a:t>0.11</a:t>
                      </a:r>
                      <a:endParaRPr lang="en-US" dirty="0"/>
                    </a:p>
                  </a:txBody>
                  <a:tcPr/>
                </a:tc>
                <a:tc>
                  <a:txBody>
                    <a:bodyPr/>
                    <a:lstStyle/>
                    <a:p>
                      <a:pPr algn="ctr"/>
                      <a:r>
                        <a:rPr lang="en-CA" dirty="0"/>
                        <a:t>0.53</a:t>
                      </a:r>
                      <a:endParaRPr lang="en-US" dirty="0"/>
                    </a:p>
                  </a:txBody>
                  <a:tcPr/>
                </a:tc>
                <a:tc>
                  <a:txBody>
                    <a:bodyPr/>
                    <a:lstStyle/>
                    <a:p>
                      <a:pPr algn="ctr"/>
                      <a:r>
                        <a:rPr lang="en-CA" dirty="0"/>
                        <a:t>0.03</a:t>
                      </a:r>
                      <a:endParaRPr lang="en-US" dirty="0"/>
                    </a:p>
                  </a:txBody>
                  <a:tcPr/>
                </a:tc>
                <a:extLst>
                  <a:ext uri="{0D108BD9-81ED-4DB2-BD59-A6C34878D82A}">
                    <a16:rowId xmlns:a16="http://schemas.microsoft.com/office/drawing/2014/main" xmlns="" val="10005"/>
                  </a:ext>
                </a:extLst>
              </a:tr>
              <a:tr h="455569">
                <a:tc>
                  <a:txBody>
                    <a:bodyPr/>
                    <a:lstStyle/>
                    <a:p>
                      <a:pPr algn="ctr"/>
                      <a:r>
                        <a:rPr lang="en-CA" dirty="0"/>
                        <a:t>Small Farms</a:t>
                      </a:r>
                      <a:endParaRPr lang="en-US" dirty="0"/>
                    </a:p>
                  </a:txBody>
                  <a:tcPr/>
                </a:tc>
                <a:tc>
                  <a:txBody>
                    <a:bodyPr/>
                    <a:lstStyle/>
                    <a:p>
                      <a:pPr algn="ctr"/>
                      <a:r>
                        <a:rPr lang="en-CA" dirty="0"/>
                        <a:t>0.21</a:t>
                      </a:r>
                      <a:endParaRPr lang="en-US" dirty="0"/>
                    </a:p>
                  </a:txBody>
                  <a:tcPr/>
                </a:tc>
                <a:tc>
                  <a:txBody>
                    <a:bodyPr/>
                    <a:lstStyle/>
                    <a:p>
                      <a:pPr algn="ctr"/>
                      <a:r>
                        <a:rPr lang="en-CA" dirty="0"/>
                        <a:t>0.05</a:t>
                      </a:r>
                      <a:endParaRPr lang="en-US" dirty="0"/>
                    </a:p>
                  </a:txBody>
                  <a:tcPr/>
                </a:tc>
                <a:tc>
                  <a:txBody>
                    <a:bodyPr/>
                    <a:lstStyle/>
                    <a:p>
                      <a:pPr algn="ctr"/>
                      <a:r>
                        <a:rPr lang="en-CA" dirty="0"/>
                        <a:t>0.08</a:t>
                      </a:r>
                      <a:endParaRPr lang="en-US" dirty="0"/>
                    </a:p>
                  </a:txBody>
                  <a:tcPr/>
                </a:tc>
                <a:tc>
                  <a:txBody>
                    <a:bodyPr/>
                    <a:lstStyle/>
                    <a:p>
                      <a:pPr algn="ctr"/>
                      <a:r>
                        <a:rPr lang="en-CA" dirty="0"/>
                        <a:t>0.43</a:t>
                      </a:r>
                      <a:endParaRPr lang="en-US" dirty="0"/>
                    </a:p>
                  </a:txBody>
                  <a:tcPr/>
                </a:tc>
                <a:tc>
                  <a:txBody>
                    <a:bodyPr/>
                    <a:lstStyle/>
                    <a:p>
                      <a:pPr algn="ctr"/>
                      <a:r>
                        <a:rPr lang="en-CA" dirty="0"/>
                        <a:t>0.03</a:t>
                      </a:r>
                      <a:endParaRPr lang="en-US" dirty="0"/>
                    </a:p>
                  </a:txBody>
                  <a:tcPr/>
                </a:tc>
                <a:extLst>
                  <a:ext uri="{0D108BD9-81ED-4DB2-BD59-A6C34878D82A}">
                    <a16:rowId xmlns:a16="http://schemas.microsoft.com/office/drawing/2014/main" xmlns="" val="10006"/>
                  </a:ext>
                </a:extLst>
              </a:tr>
            </a:tbl>
          </a:graphicData>
        </a:graphic>
      </p:graphicFrame>
    </p:spTree>
    <p:extLst>
      <p:ext uri="{BB962C8B-B14F-4D97-AF65-F5344CB8AC3E}">
        <p14:creationId xmlns:p14="http://schemas.microsoft.com/office/powerpoint/2010/main" val="10782097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4</a:t>
            </a:r>
          </a:p>
        </p:txBody>
      </p:sp>
      <p:sp>
        <p:nvSpPr>
          <p:cNvPr id="3" name="Text Placeholder 2"/>
          <p:cNvSpPr>
            <a:spLocks noGrp="1"/>
          </p:cNvSpPr>
          <p:nvPr>
            <p:ph type="body" idx="1"/>
          </p:nvPr>
        </p:nvSpPr>
        <p:spPr>
          <a:xfrm>
            <a:off x="893700" y="1602850"/>
            <a:ext cx="7480279" cy="4736399"/>
          </a:xfrm>
        </p:spPr>
        <p:txBody>
          <a:bodyPr/>
          <a:lstStyle/>
          <a:p>
            <a:pPr marL="514350" indent="-514350">
              <a:buAutoNum type="alphaLcParenR"/>
            </a:pPr>
            <a:r>
              <a:rPr lang="en-CA" sz="2400" dirty="0"/>
              <a:t>Do there appear to be increasing returns to scale in any of these six types of farms?</a:t>
            </a:r>
          </a:p>
          <a:p>
            <a:pPr marL="514350" indent="-514350">
              <a:buAutoNum type="alphaLcParenR"/>
            </a:pPr>
            <a:endParaRPr lang="en-CA" sz="2400" dirty="0"/>
          </a:p>
          <a:p>
            <a:pPr marL="514350" indent="-514350">
              <a:buFont typeface="+mj-lt"/>
              <a:buAutoNum type="alphaLcParenR"/>
            </a:pPr>
            <a:r>
              <a:rPr lang="en-CA" sz="2400" dirty="0"/>
              <a:t>In what type of farm does a 1% increase in labour have the largest % effect on output?</a:t>
            </a:r>
          </a:p>
          <a:p>
            <a:pPr marL="514350" indent="-514350">
              <a:buFont typeface="+mj-lt"/>
              <a:buAutoNum type="alphaLcParenR"/>
            </a:pPr>
            <a:endParaRPr lang="en-CA" sz="2400" dirty="0"/>
          </a:p>
          <a:p>
            <a:pPr marL="514350" indent="-514350">
              <a:buFont typeface="+mj-lt"/>
              <a:buAutoNum type="alphaLcParenR"/>
            </a:pPr>
            <a:r>
              <a:rPr lang="en-CA" sz="2400" dirty="0"/>
              <a:t>Based on these results, would you expect output to increase if many of the farms included in this sample merged?</a:t>
            </a:r>
          </a:p>
          <a:p>
            <a:pPr>
              <a:buNone/>
            </a:pPr>
            <a:endParaRPr lang="en-US" sz="2400" dirty="0"/>
          </a:p>
        </p:txBody>
      </p:sp>
    </p:spTree>
    <p:extLst>
      <p:ext uri="{BB962C8B-B14F-4D97-AF65-F5344CB8AC3E}">
        <p14:creationId xmlns:p14="http://schemas.microsoft.com/office/powerpoint/2010/main" val="1283502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6B09F9-7210-48DA-8CCB-CFEA34F61DCE}"/>
              </a:ext>
            </a:extLst>
          </p:cNvPr>
          <p:cNvSpPr>
            <a:spLocks noGrp="1"/>
          </p:cNvSpPr>
          <p:nvPr>
            <p:ph type="title"/>
          </p:nvPr>
        </p:nvSpPr>
        <p:spPr/>
        <p:txBody>
          <a:bodyPr/>
          <a:lstStyle/>
          <a:p>
            <a:r>
              <a:rPr lang="en-CA" dirty="0"/>
              <a:t>Solution 4a</a:t>
            </a:r>
          </a:p>
        </p:txBody>
      </p:sp>
      <p:graphicFrame>
        <p:nvGraphicFramePr>
          <p:cNvPr id="4" name="Content Placeholder 3">
            <a:extLst>
              <a:ext uri="{FF2B5EF4-FFF2-40B4-BE49-F238E27FC236}">
                <a16:creationId xmlns:a16="http://schemas.microsoft.com/office/drawing/2014/main" xmlns="" id="{6C9AA93C-3ACA-452B-B3D0-A6F2A8C59FBD}"/>
              </a:ext>
            </a:extLst>
          </p:cNvPr>
          <p:cNvGraphicFramePr>
            <a:graphicFrameLocks/>
          </p:cNvGraphicFramePr>
          <p:nvPr>
            <p:extLst>
              <p:ext uri="{D42A27DB-BD31-4B8C-83A1-F6EECF244321}">
                <p14:modId xmlns:p14="http://schemas.microsoft.com/office/powerpoint/2010/main" val="450553698"/>
              </p:ext>
            </p:extLst>
          </p:nvPr>
        </p:nvGraphicFramePr>
        <p:xfrm>
          <a:off x="630454" y="1723290"/>
          <a:ext cx="7883092" cy="3411420"/>
        </p:xfrm>
        <a:graphic>
          <a:graphicData uri="http://schemas.openxmlformats.org/drawingml/2006/table">
            <a:tbl>
              <a:tblPr firstRow="1" bandRow="1">
                <a:tableStyleId>{21E4AEA4-8DFA-4A89-87EB-49C32662AFE0}</a:tableStyleId>
              </a:tblPr>
              <a:tblGrid>
                <a:gridCol w="1126156">
                  <a:extLst>
                    <a:ext uri="{9D8B030D-6E8A-4147-A177-3AD203B41FA5}">
                      <a16:colId xmlns:a16="http://schemas.microsoft.com/office/drawing/2014/main" xmlns="" val="20000"/>
                    </a:ext>
                  </a:extLst>
                </a:gridCol>
                <a:gridCol w="1126156">
                  <a:extLst>
                    <a:ext uri="{9D8B030D-6E8A-4147-A177-3AD203B41FA5}">
                      <a16:colId xmlns:a16="http://schemas.microsoft.com/office/drawing/2014/main" xmlns="" val="20001"/>
                    </a:ext>
                  </a:extLst>
                </a:gridCol>
                <a:gridCol w="1126156">
                  <a:extLst>
                    <a:ext uri="{9D8B030D-6E8A-4147-A177-3AD203B41FA5}">
                      <a16:colId xmlns:a16="http://schemas.microsoft.com/office/drawing/2014/main" xmlns="" val="20002"/>
                    </a:ext>
                  </a:extLst>
                </a:gridCol>
                <a:gridCol w="1126156">
                  <a:extLst>
                    <a:ext uri="{9D8B030D-6E8A-4147-A177-3AD203B41FA5}">
                      <a16:colId xmlns:a16="http://schemas.microsoft.com/office/drawing/2014/main" xmlns="" val="20003"/>
                    </a:ext>
                  </a:extLst>
                </a:gridCol>
                <a:gridCol w="1126156">
                  <a:extLst>
                    <a:ext uri="{9D8B030D-6E8A-4147-A177-3AD203B41FA5}">
                      <a16:colId xmlns:a16="http://schemas.microsoft.com/office/drawing/2014/main" xmlns="" val="20004"/>
                    </a:ext>
                  </a:extLst>
                </a:gridCol>
                <a:gridCol w="1126156">
                  <a:extLst>
                    <a:ext uri="{9D8B030D-6E8A-4147-A177-3AD203B41FA5}">
                      <a16:colId xmlns:a16="http://schemas.microsoft.com/office/drawing/2014/main" xmlns="" val="20005"/>
                    </a:ext>
                  </a:extLst>
                </a:gridCol>
                <a:gridCol w="1126156">
                  <a:extLst>
                    <a:ext uri="{9D8B030D-6E8A-4147-A177-3AD203B41FA5}">
                      <a16:colId xmlns:a16="http://schemas.microsoft.com/office/drawing/2014/main" xmlns="" val="2630407248"/>
                    </a:ext>
                  </a:extLst>
                </a:gridCol>
              </a:tblGrid>
              <a:tr h="684079">
                <a:tc>
                  <a:txBody>
                    <a:bodyPr/>
                    <a:lstStyle/>
                    <a:p>
                      <a:pPr algn="ctr"/>
                      <a:r>
                        <a:rPr lang="en-CA" dirty="0"/>
                        <a:t>Farm Type</a:t>
                      </a:r>
                      <a:endParaRPr lang="en-US" dirty="0"/>
                    </a:p>
                  </a:txBody>
                  <a:tcPr/>
                </a:tc>
                <a:tc>
                  <a:txBody>
                    <a:bodyPr/>
                    <a:lstStyle/>
                    <a:p>
                      <a:pPr algn="ctr"/>
                      <a:r>
                        <a:rPr lang="en-CA" dirty="0"/>
                        <a:t>Land</a:t>
                      </a:r>
                      <a:endParaRPr lang="en-US" dirty="0"/>
                    </a:p>
                  </a:txBody>
                  <a:tcPr/>
                </a:tc>
                <a:tc>
                  <a:txBody>
                    <a:bodyPr/>
                    <a:lstStyle/>
                    <a:p>
                      <a:pPr algn="ctr"/>
                      <a:r>
                        <a:rPr lang="en-CA" dirty="0"/>
                        <a:t>Labour</a:t>
                      </a:r>
                      <a:endParaRPr lang="en-US" dirty="0"/>
                    </a:p>
                  </a:txBody>
                  <a:tcPr/>
                </a:tc>
                <a:tc>
                  <a:txBody>
                    <a:bodyPr/>
                    <a:lstStyle/>
                    <a:p>
                      <a:pPr algn="ctr"/>
                      <a:r>
                        <a:rPr lang="en-CA" dirty="0"/>
                        <a:t>Equipment</a:t>
                      </a:r>
                      <a:endParaRPr lang="en-US" dirty="0"/>
                    </a:p>
                  </a:txBody>
                  <a:tcPr/>
                </a:tc>
                <a:tc>
                  <a:txBody>
                    <a:bodyPr/>
                    <a:lstStyle/>
                    <a:p>
                      <a:pPr algn="ctr"/>
                      <a:r>
                        <a:rPr lang="en-CA" dirty="0"/>
                        <a:t>Livestock</a:t>
                      </a:r>
                      <a:r>
                        <a:rPr lang="en-CA" baseline="0" dirty="0"/>
                        <a:t> and Feed</a:t>
                      </a:r>
                      <a:endParaRPr lang="en-US" dirty="0"/>
                    </a:p>
                  </a:txBody>
                  <a:tcPr/>
                </a:tc>
                <a:tc>
                  <a:txBody>
                    <a:bodyPr/>
                    <a:lstStyle/>
                    <a:p>
                      <a:pPr algn="ctr"/>
                      <a:r>
                        <a:rPr lang="en-CA" dirty="0"/>
                        <a:t>Other Resource</a:t>
                      </a:r>
                      <a:r>
                        <a:rPr lang="en-CA" baseline="0" dirty="0"/>
                        <a:t> Services</a:t>
                      </a:r>
                      <a:endParaRPr lang="en-US" dirty="0"/>
                    </a:p>
                  </a:txBody>
                  <a:tcPr/>
                </a:tc>
                <a:tc>
                  <a:txBody>
                    <a:bodyPr/>
                    <a:lstStyle/>
                    <a:p>
                      <a:pPr algn="ctr"/>
                      <a:r>
                        <a:rPr lang="en-US" b="1" dirty="0"/>
                        <a:t>Exponent Total</a:t>
                      </a:r>
                    </a:p>
                  </a:txBody>
                  <a:tcPr/>
                </a:tc>
                <a:extLst>
                  <a:ext uri="{0D108BD9-81ED-4DB2-BD59-A6C34878D82A}">
                    <a16:rowId xmlns:a16="http://schemas.microsoft.com/office/drawing/2014/main" xmlns="" val="10000"/>
                  </a:ext>
                </a:extLst>
              </a:tr>
              <a:tr h="375140">
                <a:tc>
                  <a:txBody>
                    <a:bodyPr/>
                    <a:lstStyle/>
                    <a:p>
                      <a:pPr algn="ctr"/>
                      <a:r>
                        <a:rPr lang="en-CA" dirty="0"/>
                        <a:t>Crop Farm</a:t>
                      </a:r>
                      <a:endParaRPr lang="en-US" dirty="0"/>
                    </a:p>
                  </a:txBody>
                  <a:tcPr/>
                </a:tc>
                <a:tc>
                  <a:txBody>
                    <a:bodyPr/>
                    <a:lstStyle/>
                    <a:p>
                      <a:pPr algn="ctr"/>
                      <a:r>
                        <a:rPr lang="en-CA" dirty="0"/>
                        <a:t>0.24</a:t>
                      </a:r>
                      <a:endParaRPr lang="en-US" dirty="0"/>
                    </a:p>
                  </a:txBody>
                  <a:tcPr/>
                </a:tc>
                <a:tc>
                  <a:txBody>
                    <a:bodyPr/>
                    <a:lstStyle/>
                    <a:p>
                      <a:pPr algn="ctr"/>
                      <a:r>
                        <a:rPr lang="en-CA" dirty="0"/>
                        <a:t>0.07</a:t>
                      </a:r>
                      <a:endParaRPr lang="en-US" dirty="0"/>
                    </a:p>
                  </a:txBody>
                  <a:tcPr/>
                </a:tc>
                <a:tc>
                  <a:txBody>
                    <a:bodyPr/>
                    <a:lstStyle/>
                    <a:p>
                      <a:pPr algn="ctr"/>
                      <a:r>
                        <a:rPr lang="en-CA" dirty="0"/>
                        <a:t>0.08</a:t>
                      </a:r>
                      <a:endParaRPr lang="en-US" dirty="0"/>
                    </a:p>
                  </a:txBody>
                  <a:tcPr/>
                </a:tc>
                <a:tc>
                  <a:txBody>
                    <a:bodyPr/>
                    <a:lstStyle/>
                    <a:p>
                      <a:pPr algn="ctr"/>
                      <a:r>
                        <a:rPr lang="en-CA" dirty="0"/>
                        <a:t>0.53</a:t>
                      </a:r>
                      <a:endParaRPr lang="en-US" dirty="0"/>
                    </a:p>
                  </a:txBody>
                  <a:tcPr/>
                </a:tc>
                <a:tc>
                  <a:txBody>
                    <a:bodyPr/>
                    <a:lstStyle/>
                    <a:p>
                      <a:pPr algn="ctr"/>
                      <a:r>
                        <a:rPr lang="en-CA" dirty="0"/>
                        <a:t>0.02</a:t>
                      </a:r>
                      <a:endParaRPr lang="en-US" dirty="0"/>
                    </a:p>
                  </a:txBody>
                  <a:tcPr/>
                </a:tc>
                <a:tc>
                  <a:txBody>
                    <a:bodyPr/>
                    <a:lstStyle/>
                    <a:p>
                      <a:pPr algn="ctr"/>
                      <a:r>
                        <a:rPr lang="en-US" b="1" dirty="0"/>
                        <a:t>0.94</a:t>
                      </a:r>
                    </a:p>
                  </a:txBody>
                  <a:tcPr/>
                </a:tc>
                <a:extLst>
                  <a:ext uri="{0D108BD9-81ED-4DB2-BD59-A6C34878D82A}">
                    <a16:rowId xmlns:a16="http://schemas.microsoft.com/office/drawing/2014/main" xmlns="" val="10001"/>
                  </a:ext>
                </a:extLst>
              </a:tr>
              <a:tr h="375140">
                <a:tc>
                  <a:txBody>
                    <a:bodyPr/>
                    <a:lstStyle/>
                    <a:p>
                      <a:pPr algn="ctr"/>
                      <a:r>
                        <a:rPr lang="en-CA" dirty="0"/>
                        <a:t>Hog Farm</a:t>
                      </a:r>
                      <a:endParaRPr lang="en-US" dirty="0"/>
                    </a:p>
                  </a:txBody>
                  <a:tcPr/>
                </a:tc>
                <a:tc>
                  <a:txBody>
                    <a:bodyPr/>
                    <a:lstStyle/>
                    <a:p>
                      <a:pPr algn="ctr"/>
                      <a:r>
                        <a:rPr lang="en-CA" dirty="0"/>
                        <a:t>0.07</a:t>
                      </a:r>
                    </a:p>
                  </a:txBody>
                  <a:tcPr/>
                </a:tc>
                <a:tc>
                  <a:txBody>
                    <a:bodyPr/>
                    <a:lstStyle/>
                    <a:p>
                      <a:pPr algn="ctr"/>
                      <a:r>
                        <a:rPr lang="en-CA" dirty="0"/>
                        <a:t>0.02</a:t>
                      </a:r>
                      <a:endParaRPr lang="en-US" dirty="0"/>
                    </a:p>
                  </a:txBody>
                  <a:tcPr/>
                </a:tc>
                <a:tc>
                  <a:txBody>
                    <a:bodyPr/>
                    <a:lstStyle/>
                    <a:p>
                      <a:pPr algn="ctr"/>
                      <a:r>
                        <a:rPr lang="en-CA" dirty="0"/>
                        <a:t>0.10</a:t>
                      </a:r>
                      <a:endParaRPr lang="en-US" dirty="0"/>
                    </a:p>
                  </a:txBody>
                  <a:tcPr/>
                </a:tc>
                <a:tc>
                  <a:txBody>
                    <a:bodyPr/>
                    <a:lstStyle/>
                    <a:p>
                      <a:pPr algn="ctr"/>
                      <a:r>
                        <a:rPr lang="en-CA" dirty="0"/>
                        <a:t>0.74</a:t>
                      </a:r>
                      <a:endParaRPr lang="en-US" dirty="0"/>
                    </a:p>
                  </a:txBody>
                  <a:tcPr/>
                </a:tc>
                <a:tc>
                  <a:txBody>
                    <a:bodyPr/>
                    <a:lstStyle/>
                    <a:p>
                      <a:pPr algn="ctr"/>
                      <a:r>
                        <a:rPr lang="en-CA" dirty="0"/>
                        <a:t>0.03</a:t>
                      </a:r>
                      <a:endParaRPr lang="en-US" dirty="0"/>
                    </a:p>
                  </a:txBody>
                  <a:tcPr/>
                </a:tc>
                <a:tc>
                  <a:txBody>
                    <a:bodyPr/>
                    <a:lstStyle/>
                    <a:p>
                      <a:pPr algn="ctr"/>
                      <a:r>
                        <a:rPr lang="en-US" b="1" dirty="0"/>
                        <a:t>0.96</a:t>
                      </a:r>
                    </a:p>
                  </a:txBody>
                  <a:tcPr/>
                </a:tc>
                <a:extLst>
                  <a:ext uri="{0D108BD9-81ED-4DB2-BD59-A6C34878D82A}">
                    <a16:rowId xmlns:a16="http://schemas.microsoft.com/office/drawing/2014/main" xmlns="" val="10002"/>
                  </a:ext>
                </a:extLst>
              </a:tr>
              <a:tr h="375140">
                <a:tc>
                  <a:txBody>
                    <a:bodyPr/>
                    <a:lstStyle/>
                    <a:p>
                      <a:pPr algn="ctr"/>
                      <a:r>
                        <a:rPr lang="en-CA" dirty="0"/>
                        <a:t>Dairy</a:t>
                      </a:r>
                      <a:r>
                        <a:rPr lang="en-CA" baseline="0" dirty="0"/>
                        <a:t> Farm</a:t>
                      </a:r>
                      <a:endParaRPr lang="en-US" dirty="0"/>
                    </a:p>
                  </a:txBody>
                  <a:tcPr/>
                </a:tc>
                <a:tc>
                  <a:txBody>
                    <a:bodyPr/>
                    <a:lstStyle/>
                    <a:p>
                      <a:pPr algn="ctr"/>
                      <a:r>
                        <a:rPr lang="en-CA" dirty="0"/>
                        <a:t>0.10</a:t>
                      </a:r>
                      <a:endParaRPr lang="en-US" dirty="0"/>
                    </a:p>
                  </a:txBody>
                  <a:tcPr/>
                </a:tc>
                <a:tc>
                  <a:txBody>
                    <a:bodyPr/>
                    <a:lstStyle/>
                    <a:p>
                      <a:pPr algn="ctr"/>
                      <a:r>
                        <a:rPr lang="en-CA" dirty="0"/>
                        <a:t>0.01</a:t>
                      </a:r>
                      <a:endParaRPr lang="en-US" dirty="0"/>
                    </a:p>
                  </a:txBody>
                  <a:tcPr/>
                </a:tc>
                <a:tc>
                  <a:txBody>
                    <a:bodyPr/>
                    <a:lstStyle/>
                    <a:p>
                      <a:pPr algn="ctr"/>
                      <a:r>
                        <a:rPr lang="en-CA" dirty="0"/>
                        <a:t>0.06</a:t>
                      </a:r>
                      <a:endParaRPr lang="en-US" dirty="0"/>
                    </a:p>
                  </a:txBody>
                  <a:tcPr/>
                </a:tc>
                <a:tc>
                  <a:txBody>
                    <a:bodyPr/>
                    <a:lstStyle/>
                    <a:p>
                      <a:pPr algn="ctr"/>
                      <a:r>
                        <a:rPr lang="en-CA" dirty="0"/>
                        <a:t>0.63</a:t>
                      </a:r>
                      <a:endParaRPr lang="en-US" dirty="0"/>
                    </a:p>
                  </a:txBody>
                  <a:tcPr/>
                </a:tc>
                <a:tc>
                  <a:txBody>
                    <a:bodyPr/>
                    <a:lstStyle/>
                    <a:p>
                      <a:pPr algn="ctr"/>
                      <a:r>
                        <a:rPr lang="en-CA" dirty="0"/>
                        <a:t>0.02</a:t>
                      </a:r>
                      <a:endParaRPr lang="en-US" dirty="0"/>
                    </a:p>
                  </a:txBody>
                  <a:tcPr/>
                </a:tc>
                <a:tc>
                  <a:txBody>
                    <a:bodyPr/>
                    <a:lstStyle/>
                    <a:p>
                      <a:pPr algn="ctr"/>
                      <a:r>
                        <a:rPr lang="en-US" b="1" dirty="0"/>
                        <a:t>0.82</a:t>
                      </a:r>
                    </a:p>
                  </a:txBody>
                  <a:tcPr/>
                </a:tc>
                <a:extLst>
                  <a:ext uri="{0D108BD9-81ED-4DB2-BD59-A6C34878D82A}">
                    <a16:rowId xmlns:a16="http://schemas.microsoft.com/office/drawing/2014/main" xmlns="" val="10003"/>
                  </a:ext>
                </a:extLst>
              </a:tr>
              <a:tr h="491793">
                <a:tc>
                  <a:txBody>
                    <a:bodyPr/>
                    <a:lstStyle/>
                    <a:p>
                      <a:pPr algn="ctr"/>
                      <a:r>
                        <a:rPr lang="en-CA" dirty="0"/>
                        <a:t>General Farms</a:t>
                      </a:r>
                      <a:endParaRPr lang="en-US" dirty="0"/>
                    </a:p>
                  </a:txBody>
                  <a:tcPr/>
                </a:tc>
                <a:tc>
                  <a:txBody>
                    <a:bodyPr/>
                    <a:lstStyle/>
                    <a:p>
                      <a:pPr algn="ctr"/>
                      <a:r>
                        <a:rPr lang="en-CA" dirty="0"/>
                        <a:t>0.17</a:t>
                      </a:r>
                      <a:endParaRPr lang="en-US" dirty="0"/>
                    </a:p>
                  </a:txBody>
                  <a:tcPr/>
                </a:tc>
                <a:tc>
                  <a:txBody>
                    <a:bodyPr/>
                    <a:lstStyle/>
                    <a:p>
                      <a:pPr algn="ctr"/>
                      <a:r>
                        <a:rPr lang="en-CA" dirty="0"/>
                        <a:t>0.12</a:t>
                      </a:r>
                      <a:endParaRPr lang="en-US" dirty="0"/>
                    </a:p>
                  </a:txBody>
                  <a:tcPr/>
                </a:tc>
                <a:tc>
                  <a:txBody>
                    <a:bodyPr/>
                    <a:lstStyle/>
                    <a:p>
                      <a:pPr algn="ctr"/>
                      <a:r>
                        <a:rPr lang="en-CA" dirty="0"/>
                        <a:t>0.16</a:t>
                      </a:r>
                      <a:endParaRPr lang="en-US" dirty="0"/>
                    </a:p>
                  </a:txBody>
                  <a:tcPr/>
                </a:tc>
                <a:tc>
                  <a:txBody>
                    <a:bodyPr/>
                    <a:lstStyle/>
                    <a:p>
                      <a:pPr algn="ctr"/>
                      <a:r>
                        <a:rPr lang="en-CA" dirty="0"/>
                        <a:t>0.46</a:t>
                      </a:r>
                      <a:endParaRPr lang="en-US" dirty="0"/>
                    </a:p>
                  </a:txBody>
                  <a:tcPr/>
                </a:tc>
                <a:tc>
                  <a:txBody>
                    <a:bodyPr/>
                    <a:lstStyle/>
                    <a:p>
                      <a:pPr algn="ctr"/>
                      <a:r>
                        <a:rPr lang="en-CA" dirty="0"/>
                        <a:t>0.03</a:t>
                      </a:r>
                      <a:endParaRPr lang="en-US" dirty="0"/>
                    </a:p>
                  </a:txBody>
                  <a:tcPr/>
                </a:tc>
                <a:tc>
                  <a:txBody>
                    <a:bodyPr/>
                    <a:lstStyle/>
                    <a:p>
                      <a:pPr algn="ctr"/>
                      <a:r>
                        <a:rPr lang="en-US" b="1" dirty="0"/>
                        <a:t>0.94</a:t>
                      </a:r>
                    </a:p>
                  </a:txBody>
                  <a:tcPr/>
                </a:tc>
                <a:extLst>
                  <a:ext uri="{0D108BD9-81ED-4DB2-BD59-A6C34878D82A}">
                    <a16:rowId xmlns:a16="http://schemas.microsoft.com/office/drawing/2014/main" xmlns="" val="10004"/>
                  </a:ext>
                </a:extLst>
              </a:tr>
              <a:tr h="455569">
                <a:tc>
                  <a:txBody>
                    <a:bodyPr/>
                    <a:lstStyle/>
                    <a:p>
                      <a:pPr algn="ctr"/>
                      <a:r>
                        <a:rPr lang="en-CA" dirty="0"/>
                        <a:t>Large</a:t>
                      </a:r>
                      <a:r>
                        <a:rPr lang="en-CA" baseline="0" dirty="0"/>
                        <a:t> Farms</a:t>
                      </a:r>
                      <a:endParaRPr lang="en-US" dirty="0"/>
                    </a:p>
                  </a:txBody>
                  <a:tcPr/>
                </a:tc>
                <a:tc>
                  <a:txBody>
                    <a:bodyPr/>
                    <a:lstStyle/>
                    <a:p>
                      <a:pPr algn="ctr"/>
                      <a:r>
                        <a:rPr lang="en-CA" dirty="0"/>
                        <a:t>0.28</a:t>
                      </a:r>
                      <a:endParaRPr lang="en-US" dirty="0"/>
                    </a:p>
                  </a:txBody>
                  <a:tcPr/>
                </a:tc>
                <a:tc>
                  <a:txBody>
                    <a:bodyPr/>
                    <a:lstStyle/>
                    <a:p>
                      <a:pPr algn="ctr"/>
                      <a:r>
                        <a:rPr lang="en-CA" dirty="0"/>
                        <a:t>0.01</a:t>
                      </a:r>
                      <a:endParaRPr lang="en-US" dirty="0"/>
                    </a:p>
                  </a:txBody>
                  <a:tcPr/>
                </a:tc>
                <a:tc>
                  <a:txBody>
                    <a:bodyPr/>
                    <a:lstStyle/>
                    <a:p>
                      <a:pPr algn="ctr"/>
                      <a:r>
                        <a:rPr lang="en-CA" dirty="0"/>
                        <a:t>0.11</a:t>
                      </a:r>
                      <a:endParaRPr lang="en-US" dirty="0"/>
                    </a:p>
                  </a:txBody>
                  <a:tcPr/>
                </a:tc>
                <a:tc>
                  <a:txBody>
                    <a:bodyPr/>
                    <a:lstStyle/>
                    <a:p>
                      <a:pPr algn="ctr"/>
                      <a:r>
                        <a:rPr lang="en-CA" dirty="0"/>
                        <a:t>0.53</a:t>
                      </a:r>
                      <a:endParaRPr lang="en-US" dirty="0"/>
                    </a:p>
                  </a:txBody>
                  <a:tcPr/>
                </a:tc>
                <a:tc>
                  <a:txBody>
                    <a:bodyPr/>
                    <a:lstStyle/>
                    <a:p>
                      <a:pPr algn="ctr"/>
                      <a:r>
                        <a:rPr lang="en-CA" dirty="0"/>
                        <a:t>0.03</a:t>
                      </a:r>
                      <a:endParaRPr lang="en-US" dirty="0"/>
                    </a:p>
                  </a:txBody>
                  <a:tcPr/>
                </a:tc>
                <a:tc>
                  <a:txBody>
                    <a:bodyPr/>
                    <a:lstStyle/>
                    <a:p>
                      <a:pPr algn="ctr"/>
                      <a:r>
                        <a:rPr lang="en-US" b="1" dirty="0"/>
                        <a:t>0.96</a:t>
                      </a:r>
                    </a:p>
                  </a:txBody>
                  <a:tcPr/>
                </a:tc>
                <a:extLst>
                  <a:ext uri="{0D108BD9-81ED-4DB2-BD59-A6C34878D82A}">
                    <a16:rowId xmlns:a16="http://schemas.microsoft.com/office/drawing/2014/main" xmlns="" val="10005"/>
                  </a:ext>
                </a:extLst>
              </a:tr>
              <a:tr h="455569">
                <a:tc>
                  <a:txBody>
                    <a:bodyPr/>
                    <a:lstStyle/>
                    <a:p>
                      <a:pPr algn="ctr"/>
                      <a:r>
                        <a:rPr lang="en-CA" dirty="0"/>
                        <a:t>Small Farms</a:t>
                      </a:r>
                      <a:endParaRPr lang="en-US" dirty="0"/>
                    </a:p>
                  </a:txBody>
                  <a:tcPr/>
                </a:tc>
                <a:tc>
                  <a:txBody>
                    <a:bodyPr/>
                    <a:lstStyle/>
                    <a:p>
                      <a:pPr algn="ctr"/>
                      <a:r>
                        <a:rPr lang="en-CA" dirty="0"/>
                        <a:t>0.21</a:t>
                      </a:r>
                      <a:endParaRPr lang="en-US" dirty="0"/>
                    </a:p>
                  </a:txBody>
                  <a:tcPr/>
                </a:tc>
                <a:tc>
                  <a:txBody>
                    <a:bodyPr/>
                    <a:lstStyle/>
                    <a:p>
                      <a:pPr algn="ctr"/>
                      <a:r>
                        <a:rPr lang="en-CA" dirty="0"/>
                        <a:t>0.05</a:t>
                      </a:r>
                      <a:endParaRPr lang="en-US" dirty="0"/>
                    </a:p>
                  </a:txBody>
                  <a:tcPr/>
                </a:tc>
                <a:tc>
                  <a:txBody>
                    <a:bodyPr/>
                    <a:lstStyle/>
                    <a:p>
                      <a:pPr algn="ctr"/>
                      <a:r>
                        <a:rPr lang="en-CA" dirty="0"/>
                        <a:t>0.08</a:t>
                      </a:r>
                      <a:endParaRPr lang="en-US" dirty="0"/>
                    </a:p>
                  </a:txBody>
                  <a:tcPr/>
                </a:tc>
                <a:tc>
                  <a:txBody>
                    <a:bodyPr/>
                    <a:lstStyle/>
                    <a:p>
                      <a:pPr algn="ctr"/>
                      <a:r>
                        <a:rPr lang="en-CA" dirty="0"/>
                        <a:t>0.43</a:t>
                      </a:r>
                      <a:endParaRPr lang="en-US" dirty="0"/>
                    </a:p>
                  </a:txBody>
                  <a:tcPr/>
                </a:tc>
                <a:tc>
                  <a:txBody>
                    <a:bodyPr/>
                    <a:lstStyle/>
                    <a:p>
                      <a:pPr algn="ctr"/>
                      <a:r>
                        <a:rPr lang="en-CA" dirty="0"/>
                        <a:t>0.03</a:t>
                      </a:r>
                      <a:endParaRPr lang="en-US" dirty="0"/>
                    </a:p>
                  </a:txBody>
                  <a:tcPr/>
                </a:tc>
                <a:tc>
                  <a:txBody>
                    <a:bodyPr/>
                    <a:lstStyle/>
                    <a:p>
                      <a:pPr algn="ctr"/>
                      <a:r>
                        <a:rPr lang="en-US" b="1" dirty="0"/>
                        <a:t>0.8</a:t>
                      </a:r>
                    </a:p>
                  </a:txBody>
                  <a:tcPr/>
                </a:tc>
                <a:extLst>
                  <a:ext uri="{0D108BD9-81ED-4DB2-BD59-A6C34878D82A}">
                    <a16:rowId xmlns:a16="http://schemas.microsoft.com/office/drawing/2014/main" xmlns="" val="10006"/>
                  </a:ext>
                </a:extLst>
              </a:tr>
            </a:tbl>
          </a:graphicData>
        </a:graphic>
      </p:graphicFrame>
      <p:sp>
        <p:nvSpPr>
          <p:cNvPr id="5" name="Rectangle 4">
            <a:extLst>
              <a:ext uri="{FF2B5EF4-FFF2-40B4-BE49-F238E27FC236}">
                <a16:creationId xmlns:a16="http://schemas.microsoft.com/office/drawing/2014/main" xmlns="" id="{A0FC4E73-7390-4369-A8EB-F622E65C13E5}"/>
              </a:ext>
            </a:extLst>
          </p:cNvPr>
          <p:cNvSpPr/>
          <p:nvPr/>
        </p:nvSpPr>
        <p:spPr>
          <a:xfrm>
            <a:off x="893700" y="5383021"/>
            <a:ext cx="7647271" cy="1200329"/>
          </a:xfrm>
          <a:prstGeom prst="rect">
            <a:avLst/>
          </a:prstGeom>
        </p:spPr>
        <p:txBody>
          <a:bodyPr wrap="square">
            <a:spAutoFit/>
          </a:bodyPr>
          <a:lstStyle/>
          <a:p>
            <a:r>
              <a:rPr lang="en-US" sz="2400" dirty="0">
                <a:solidFill>
                  <a:schemeClr val="tx2">
                    <a:lumMod val="50000"/>
                  </a:schemeClr>
                </a:solidFill>
                <a:latin typeface="Century Gothic" charset="0"/>
                <a:sym typeface="Lato"/>
              </a:rPr>
              <a:t>a) No. Summing the exponents of each farms’ production function, no farm’s exponents’ sum exceed a value of 1.</a:t>
            </a:r>
          </a:p>
        </p:txBody>
      </p:sp>
    </p:spTree>
    <p:extLst>
      <p:ext uri="{BB962C8B-B14F-4D97-AF65-F5344CB8AC3E}">
        <p14:creationId xmlns:p14="http://schemas.microsoft.com/office/powerpoint/2010/main" val="39968273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4b,c</a:t>
            </a:r>
          </a:p>
        </p:txBody>
      </p:sp>
      <p:sp>
        <p:nvSpPr>
          <p:cNvPr id="3" name="Text Placeholder 2"/>
          <p:cNvSpPr>
            <a:spLocks noGrp="1"/>
          </p:cNvSpPr>
          <p:nvPr>
            <p:ph type="body" idx="1"/>
          </p:nvPr>
        </p:nvSpPr>
        <p:spPr>
          <a:xfrm>
            <a:off x="893700" y="1804738"/>
            <a:ext cx="7913416" cy="4763112"/>
          </a:xfrm>
        </p:spPr>
        <p:txBody>
          <a:bodyPr/>
          <a:lstStyle/>
          <a:p>
            <a:pPr>
              <a:buNone/>
            </a:pPr>
            <a:endParaRPr lang="en-US" dirty="0"/>
          </a:p>
          <a:p>
            <a:pPr>
              <a:buNone/>
            </a:pPr>
            <a:r>
              <a:rPr lang="en-US" sz="2400" dirty="0"/>
              <a:t>b) General Farms exhibits the highest exponent on its </a:t>
            </a:r>
            <a:r>
              <a:rPr lang="en-US" sz="2400" dirty="0" err="1"/>
              <a:t>labour</a:t>
            </a:r>
            <a:r>
              <a:rPr lang="en-US" sz="2400" dirty="0"/>
              <a:t> input, showing a 12% increase in output from a 1% increase in </a:t>
            </a:r>
            <a:r>
              <a:rPr lang="en-US" sz="2400" dirty="0" err="1"/>
              <a:t>labour</a:t>
            </a:r>
            <a:r>
              <a:rPr lang="en-US" sz="2400" dirty="0"/>
              <a:t>.</a:t>
            </a:r>
          </a:p>
          <a:p>
            <a:pPr marL="514350" indent="-514350">
              <a:buAutoNum type="alphaLcParenR"/>
            </a:pPr>
            <a:endParaRPr lang="en-US" sz="2400" dirty="0"/>
          </a:p>
          <a:p>
            <a:pPr>
              <a:buNone/>
            </a:pPr>
            <a:r>
              <a:rPr lang="en-US" sz="2400" dirty="0"/>
              <a:t>c) No</a:t>
            </a:r>
            <a:r>
              <a:rPr lang="en-US" dirty="0"/>
              <a:t>. Each farm has decreasing returns to scale. Also,</a:t>
            </a:r>
            <a:r>
              <a:rPr lang="en-US" sz="2400" dirty="0"/>
              <a:t> Large Farm does not operate at increasing returns to scale even though it is much larger than the other farms.</a:t>
            </a:r>
          </a:p>
        </p:txBody>
      </p:sp>
    </p:spTree>
    <p:extLst>
      <p:ext uri="{BB962C8B-B14F-4D97-AF65-F5344CB8AC3E}">
        <p14:creationId xmlns:p14="http://schemas.microsoft.com/office/powerpoint/2010/main" val="128421467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5</a:t>
            </a:r>
          </a:p>
        </p:txBody>
      </p:sp>
      <p:sp>
        <p:nvSpPr>
          <p:cNvPr id="3" name="Text Placeholder 2"/>
          <p:cNvSpPr>
            <a:spLocks noGrp="1"/>
          </p:cNvSpPr>
          <p:nvPr>
            <p:ph type="body" idx="1"/>
          </p:nvPr>
        </p:nvSpPr>
        <p:spPr>
          <a:xfrm>
            <a:off x="893700" y="1417650"/>
            <a:ext cx="7371995" cy="4736399"/>
          </a:xfrm>
        </p:spPr>
        <p:txBody>
          <a:bodyPr/>
          <a:lstStyle/>
          <a:p>
            <a:pPr marL="0" indent="0">
              <a:buNone/>
            </a:pPr>
            <a:r>
              <a:rPr lang="en-CA" sz="2000" dirty="0"/>
              <a:t>According to the chief engineer at the Zodiac Company, </a:t>
            </a:r>
            <a:r>
              <a:rPr lang="en-US" sz="2000" dirty="0"/>
              <a:t>Q=AL</a:t>
            </a:r>
            <a:r>
              <a:rPr lang="en-US" sz="2000" baseline="30000" dirty="0"/>
              <a:t>α</a:t>
            </a:r>
            <a:r>
              <a:rPr lang="en-US" sz="2000" dirty="0"/>
              <a:t>K</a:t>
            </a:r>
            <a:r>
              <a:rPr lang="en-US" sz="2000" baseline="30000" dirty="0"/>
              <a:t>β</a:t>
            </a:r>
            <a:r>
              <a:rPr lang="en-US" sz="2000" dirty="0"/>
              <a:t>, where Q is the output rate, L is the rate of labor input, and K is the rate of capital input. Statistical analysis indicates that alpha =0.8 and beta =0.3. The firm’s owner claims the plant has increasing returns to scale.</a:t>
            </a:r>
          </a:p>
          <a:p>
            <a:pPr marL="0" indent="0">
              <a:buNone/>
            </a:pPr>
            <a:endParaRPr lang="en-US" sz="2000" dirty="0"/>
          </a:p>
          <a:p>
            <a:pPr marL="514350" indent="-514350">
              <a:buAutoNum type="alphaLcParenR"/>
            </a:pPr>
            <a:r>
              <a:rPr lang="en-US" sz="2000" dirty="0"/>
              <a:t>Is the owner correct?</a:t>
            </a:r>
          </a:p>
          <a:p>
            <a:pPr marL="514350" indent="-514350">
              <a:buAutoNum type="alphaLcParenR"/>
            </a:pPr>
            <a:endParaRPr lang="en-US" sz="2000" dirty="0"/>
          </a:p>
          <a:p>
            <a:pPr marL="0" indent="0">
              <a:buNone/>
            </a:pPr>
            <a:r>
              <a:rPr lang="en-CA" sz="2000" dirty="0"/>
              <a:t>b) If </a:t>
            </a:r>
            <a:r>
              <a:rPr lang="en-US" sz="2000" dirty="0">
                <a:solidFill>
                  <a:srgbClr val="000000"/>
                </a:solidFill>
              </a:rPr>
              <a:t>β</a:t>
            </a:r>
            <a:r>
              <a:rPr lang="en-US" sz="2000" dirty="0"/>
              <a:t> were 0.2 rather than 0.3, would she still be correct?</a:t>
            </a:r>
          </a:p>
          <a:p>
            <a:pPr marL="0" indent="0">
              <a:buNone/>
            </a:pPr>
            <a:endParaRPr lang="en-US" sz="2000" dirty="0"/>
          </a:p>
          <a:p>
            <a:pPr marL="0" indent="0">
              <a:buNone/>
            </a:pPr>
            <a:r>
              <a:rPr lang="en-CA" sz="2000" dirty="0"/>
              <a:t>c) Does output per unit of labor depend only on </a:t>
            </a:r>
            <a:r>
              <a:rPr lang="el-GR" sz="2000" dirty="0">
                <a:solidFill>
                  <a:srgbClr val="000000"/>
                </a:solidFill>
              </a:rPr>
              <a:t>α</a:t>
            </a:r>
            <a:r>
              <a:rPr lang="en-US" sz="2000" dirty="0">
                <a:solidFill>
                  <a:srgbClr val="000000"/>
                </a:solidFill>
              </a:rPr>
              <a:t> and β </a:t>
            </a:r>
            <a:r>
              <a:rPr lang="en-US" sz="2000" dirty="0"/>
              <a:t>? Why or why not?</a:t>
            </a:r>
          </a:p>
          <a:p>
            <a:pPr marL="514350" indent="-514350">
              <a:buAutoNum type="alphaLcParenR"/>
            </a:pPr>
            <a:endParaRPr lang="en-US" sz="2000" dirty="0"/>
          </a:p>
          <a:p>
            <a:pPr>
              <a:buNone/>
            </a:pPr>
            <a:endParaRPr lang="en-US" sz="2000" dirty="0"/>
          </a:p>
        </p:txBody>
      </p:sp>
    </p:spTree>
    <p:extLst>
      <p:ext uri="{BB962C8B-B14F-4D97-AF65-F5344CB8AC3E}">
        <p14:creationId xmlns:p14="http://schemas.microsoft.com/office/powerpoint/2010/main" val="142036315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5</a:t>
            </a:r>
          </a:p>
        </p:txBody>
      </p:sp>
      <p:sp>
        <p:nvSpPr>
          <p:cNvPr id="3" name="Text Placeholder 2"/>
          <p:cNvSpPr>
            <a:spLocks noGrp="1"/>
          </p:cNvSpPr>
          <p:nvPr>
            <p:ph type="body" idx="1"/>
          </p:nvPr>
        </p:nvSpPr>
        <p:spPr>
          <a:xfrm>
            <a:off x="904210" y="1841960"/>
            <a:ext cx="7504066" cy="4736399"/>
          </a:xfrm>
        </p:spPr>
        <p:txBody>
          <a:bodyPr/>
          <a:lstStyle/>
          <a:p>
            <a:pPr marL="457200" indent="-457200">
              <a:buAutoNum type="alphaLcParenR"/>
            </a:pPr>
            <a:r>
              <a:rPr lang="en-US" sz="2400" dirty="0"/>
              <a:t>Yes, he is correct, since 0.8+0.3 &gt; 1</a:t>
            </a:r>
          </a:p>
          <a:p>
            <a:pPr marL="457200" indent="-457200">
              <a:buAutoNum type="alphaLcParenR"/>
            </a:pPr>
            <a:endParaRPr lang="en-US" sz="2400" dirty="0"/>
          </a:p>
          <a:p>
            <a:pPr marL="0" indent="0">
              <a:buNone/>
            </a:pPr>
            <a:r>
              <a:rPr lang="en-CA" sz="2400" dirty="0"/>
              <a:t>b) If </a:t>
            </a:r>
            <a:r>
              <a:rPr lang="en-US" sz="2400" dirty="0">
                <a:solidFill>
                  <a:srgbClr val="000000"/>
                </a:solidFill>
              </a:rPr>
              <a:t>β</a:t>
            </a:r>
            <a:r>
              <a:rPr lang="en-US" sz="2400" dirty="0"/>
              <a:t> were 0.2 rather than 0.3, </a:t>
            </a:r>
            <a:r>
              <a:rPr lang="en-US" dirty="0"/>
              <a:t>the production function </a:t>
            </a:r>
            <a:r>
              <a:rPr lang="en-US" sz="2400" dirty="0"/>
              <a:t>would exhibit constant returns to scale and therefore would be incorrect in asserting that he it exhibits increasing returns to scale</a:t>
            </a:r>
          </a:p>
          <a:p>
            <a:pPr marL="0" indent="0">
              <a:buNone/>
            </a:pPr>
            <a:endParaRPr lang="en-US" sz="2400" dirty="0"/>
          </a:p>
          <a:p>
            <a:pPr marL="0" indent="0">
              <a:buNone/>
            </a:pPr>
            <a:r>
              <a:rPr lang="en-CA" sz="2400" dirty="0"/>
              <a:t>c) Output per unit of labour also depends on A and K. Average output for each unit of labor:</a:t>
            </a:r>
          </a:p>
          <a:p>
            <a:pPr marL="0" indent="0">
              <a:buNone/>
            </a:pPr>
            <a:endParaRPr lang="en-CA" dirty="0"/>
          </a:p>
          <a:p>
            <a:pPr marL="0" indent="0">
              <a:buNone/>
            </a:pPr>
            <a:r>
              <a:rPr lang="en-US" sz="2400" dirty="0"/>
              <a:t>Q/L = AL</a:t>
            </a:r>
            <a:r>
              <a:rPr lang="en-US" sz="2400" baseline="30000" dirty="0"/>
              <a:t>a-1</a:t>
            </a:r>
            <a:r>
              <a:rPr lang="en-US" dirty="0"/>
              <a:t>K</a:t>
            </a:r>
            <a:r>
              <a:rPr lang="en-US" baseline="30000" dirty="0"/>
              <a:t>β</a:t>
            </a:r>
            <a:endParaRPr lang="en-US" sz="2400" baseline="30000" dirty="0"/>
          </a:p>
          <a:p>
            <a:pPr marL="457200" indent="-457200">
              <a:buAutoNum type="alphaLcParenR"/>
            </a:pPr>
            <a:endParaRPr lang="en-US" sz="2400" dirty="0"/>
          </a:p>
        </p:txBody>
      </p:sp>
    </p:spTree>
    <p:extLst>
      <p:ext uri="{BB962C8B-B14F-4D97-AF65-F5344CB8AC3E}">
        <p14:creationId xmlns:p14="http://schemas.microsoft.com/office/powerpoint/2010/main" val="81122628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6</a:t>
            </a:r>
          </a:p>
        </p:txBody>
      </p:sp>
      <p:sp>
        <p:nvSpPr>
          <p:cNvPr id="3" name="Text Placeholder 2"/>
          <p:cNvSpPr>
            <a:spLocks noGrp="1"/>
          </p:cNvSpPr>
          <p:nvPr>
            <p:ph type="body" idx="1"/>
          </p:nvPr>
        </p:nvSpPr>
        <p:spPr>
          <a:xfrm>
            <a:off x="893700" y="1417650"/>
            <a:ext cx="7913416" cy="4787175"/>
          </a:xfrm>
        </p:spPr>
        <p:txBody>
          <a:bodyPr/>
          <a:lstStyle/>
          <a:p>
            <a:pPr>
              <a:buNone/>
            </a:pPr>
            <a:r>
              <a:rPr lang="en-CA" sz="2400" dirty="0"/>
              <a:t>According to data obtained by the U.S. Department of Agriculture, the relationship between cow’s total output of milk and the amount of grain it is fed is as follows:</a:t>
            </a:r>
          </a:p>
          <a:p>
            <a:pPr>
              <a:buNone/>
            </a:pPr>
            <a:endParaRPr lang="en-US" sz="2400" dirty="0"/>
          </a:p>
        </p:txBody>
      </p:sp>
      <p:graphicFrame>
        <p:nvGraphicFramePr>
          <p:cNvPr id="4" name="Table 3"/>
          <p:cNvGraphicFramePr>
            <a:graphicFrameLocks noGrp="1"/>
          </p:cNvGraphicFramePr>
          <p:nvPr>
            <p:extLst>
              <p:ext uri="{D42A27DB-BD31-4B8C-83A1-F6EECF244321}">
                <p14:modId xmlns:p14="http://schemas.microsoft.com/office/powerpoint/2010/main" val="3715337021"/>
              </p:ext>
            </p:extLst>
          </p:nvPr>
        </p:nvGraphicFramePr>
        <p:xfrm>
          <a:off x="521264" y="3297385"/>
          <a:ext cx="8285852" cy="2907440"/>
        </p:xfrm>
        <a:graphic>
          <a:graphicData uri="http://schemas.openxmlformats.org/drawingml/2006/table">
            <a:tbl>
              <a:tblPr firstRow="1" bandRow="1">
                <a:tableStyleId>{21E4AEA4-8DFA-4A89-87EB-49C32662AFE0}</a:tableStyleId>
              </a:tblPr>
              <a:tblGrid>
                <a:gridCol w="4142926">
                  <a:extLst>
                    <a:ext uri="{9D8B030D-6E8A-4147-A177-3AD203B41FA5}">
                      <a16:colId xmlns:a16="http://schemas.microsoft.com/office/drawing/2014/main" xmlns="" val="20000"/>
                    </a:ext>
                  </a:extLst>
                </a:gridCol>
                <a:gridCol w="4142926">
                  <a:extLst>
                    <a:ext uri="{9D8B030D-6E8A-4147-A177-3AD203B41FA5}">
                      <a16:colId xmlns:a16="http://schemas.microsoft.com/office/drawing/2014/main" xmlns="" val="20001"/>
                    </a:ext>
                  </a:extLst>
                </a:gridCol>
              </a:tblGrid>
              <a:tr h="504056">
                <a:tc>
                  <a:txBody>
                    <a:bodyPr/>
                    <a:lstStyle/>
                    <a:p>
                      <a:pPr algn="ctr"/>
                      <a:r>
                        <a:rPr lang="en-CA" sz="2500" dirty="0"/>
                        <a:t>Amount of Grain</a:t>
                      </a:r>
                      <a:r>
                        <a:rPr lang="en-CA" sz="2500" baseline="0" dirty="0"/>
                        <a:t> (Pounds)</a:t>
                      </a:r>
                      <a:endParaRPr lang="en-US" sz="2500" dirty="0"/>
                    </a:p>
                  </a:txBody>
                  <a:tcPr marL="124287" marR="124287" marT="62144" marB="62144"/>
                </a:tc>
                <a:tc>
                  <a:txBody>
                    <a:bodyPr/>
                    <a:lstStyle/>
                    <a:p>
                      <a:pPr algn="ctr"/>
                      <a:r>
                        <a:rPr lang="en-CA" sz="2500" dirty="0"/>
                        <a:t>Amount of Milk (Pounds)</a:t>
                      </a:r>
                      <a:endParaRPr lang="en-US" sz="2500" dirty="0"/>
                    </a:p>
                  </a:txBody>
                  <a:tcPr marL="124287" marR="124287" marT="62144" marB="62144"/>
                </a:tc>
                <a:extLst>
                  <a:ext uri="{0D108BD9-81ED-4DB2-BD59-A6C34878D82A}">
                    <a16:rowId xmlns:a16="http://schemas.microsoft.com/office/drawing/2014/main" xmlns="" val="10000"/>
                  </a:ext>
                </a:extLst>
              </a:tr>
              <a:tr h="504056">
                <a:tc>
                  <a:txBody>
                    <a:bodyPr/>
                    <a:lstStyle/>
                    <a:p>
                      <a:pPr algn="ctr"/>
                      <a:r>
                        <a:rPr lang="en-CA" sz="2500" dirty="0"/>
                        <a:t>1,200</a:t>
                      </a:r>
                      <a:endParaRPr lang="en-US" sz="2500" dirty="0"/>
                    </a:p>
                  </a:txBody>
                  <a:tcPr marL="124287" marR="124287" marT="62144" marB="62144"/>
                </a:tc>
                <a:tc>
                  <a:txBody>
                    <a:bodyPr/>
                    <a:lstStyle/>
                    <a:p>
                      <a:pPr algn="ctr"/>
                      <a:r>
                        <a:rPr lang="en-CA" sz="2500" dirty="0"/>
                        <a:t>5,917</a:t>
                      </a:r>
                      <a:endParaRPr lang="en-US" sz="2500" dirty="0"/>
                    </a:p>
                  </a:txBody>
                  <a:tcPr marL="124287" marR="124287" marT="62144" marB="62144"/>
                </a:tc>
                <a:extLst>
                  <a:ext uri="{0D108BD9-81ED-4DB2-BD59-A6C34878D82A}">
                    <a16:rowId xmlns:a16="http://schemas.microsoft.com/office/drawing/2014/main" xmlns="" val="10001"/>
                  </a:ext>
                </a:extLst>
              </a:tr>
              <a:tr h="504056">
                <a:tc>
                  <a:txBody>
                    <a:bodyPr/>
                    <a:lstStyle/>
                    <a:p>
                      <a:pPr algn="ctr"/>
                      <a:r>
                        <a:rPr lang="en-CA" sz="2500" dirty="0"/>
                        <a:t>1,800</a:t>
                      </a:r>
                      <a:endParaRPr lang="en-US" sz="2500" dirty="0"/>
                    </a:p>
                  </a:txBody>
                  <a:tcPr marL="124287" marR="124287" marT="62144" marB="62144"/>
                </a:tc>
                <a:tc>
                  <a:txBody>
                    <a:bodyPr/>
                    <a:lstStyle/>
                    <a:p>
                      <a:pPr algn="ctr"/>
                      <a:r>
                        <a:rPr lang="en-CA" sz="2500" dirty="0"/>
                        <a:t>7,250</a:t>
                      </a:r>
                      <a:endParaRPr lang="en-US" sz="2500" dirty="0"/>
                    </a:p>
                  </a:txBody>
                  <a:tcPr marL="124287" marR="124287" marT="62144" marB="62144"/>
                </a:tc>
                <a:extLst>
                  <a:ext uri="{0D108BD9-81ED-4DB2-BD59-A6C34878D82A}">
                    <a16:rowId xmlns:a16="http://schemas.microsoft.com/office/drawing/2014/main" xmlns="" val="10002"/>
                  </a:ext>
                </a:extLst>
              </a:tr>
              <a:tr h="504056">
                <a:tc>
                  <a:txBody>
                    <a:bodyPr/>
                    <a:lstStyle/>
                    <a:p>
                      <a:pPr algn="ctr"/>
                      <a:r>
                        <a:rPr lang="en-CA" sz="2500" dirty="0"/>
                        <a:t>2,400</a:t>
                      </a:r>
                      <a:endParaRPr lang="en-US" sz="2500" dirty="0"/>
                    </a:p>
                  </a:txBody>
                  <a:tcPr marL="124287" marR="124287" marT="62144" marB="62144"/>
                </a:tc>
                <a:tc>
                  <a:txBody>
                    <a:bodyPr/>
                    <a:lstStyle/>
                    <a:p>
                      <a:pPr algn="ctr"/>
                      <a:r>
                        <a:rPr lang="en-CA" sz="2500" dirty="0"/>
                        <a:t>8,379</a:t>
                      </a:r>
                      <a:endParaRPr lang="en-US" sz="2500" dirty="0"/>
                    </a:p>
                  </a:txBody>
                  <a:tcPr marL="124287" marR="124287" marT="62144" marB="62144"/>
                </a:tc>
                <a:extLst>
                  <a:ext uri="{0D108BD9-81ED-4DB2-BD59-A6C34878D82A}">
                    <a16:rowId xmlns:a16="http://schemas.microsoft.com/office/drawing/2014/main" xmlns="" val="10003"/>
                  </a:ext>
                </a:extLst>
              </a:tr>
              <a:tr h="504056">
                <a:tc>
                  <a:txBody>
                    <a:bodyPr/>
                    <a:lstStyle/>
                    <a:p>
                      <a:pPr algn="ctr"/>
                      <a:r>
                        <a:rPr lang="en-CA" sz="2500" dirty="0"/>
                        <a:t>3,000</a:t>
                      </a:r>
                      <a:endParaRPr lang="en-US" sz="2500" dirty="0"/>
                    </a:p>
                  </a:txBody>
                  <a:tcPr marL="124287" marR="124287" marT="62144" marB="62144"/>
                </a:tc>
                <a:tc>
                  <a:txBody>
                    <a:bodyPr/>
                    <a:lstStyle/>
                    <a:p>
                      <a:pPr algn="ctr"/>
                      <a:r>
                        <a:rPr lang="en-CA" sz="2500" dirty="0"/>
                        <a:t>9,371</a:t>
                      </a:r>
                      <a:endParaRPr lang="en-US" sz="2500" dirty="0"/>
                    </a:p>
                  </a:txBody>
                  <a:tcPr marL="124287" marR="124287" marT="62144" marB="62144"/>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181796012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6</a:t>
            </a:r>
          </a:p>
        </p:txBody>
      </p:sp>
      <p:sp>
        <p:nvSpPr>
          <p:cNvPr id="3" name="Text Placeholder 2"/>
          <p:cNvSpPr>
            <a:spLocks noGrp="1"/>
          </p:cNvSpPr>
          <p:nvPr>
            <p:ph type="body" idx="1"/>
          </p:nvPr>
        </p:nvSpPr>
        <p:spPr>
          <a:xfrm>
            <a:off x="893699" y="1831450"/>
            <a:ext cx="7540437" cy="4736399"/>
          </a:xfrm>
        </p:spPr>
        <p:txBody>
          <a:bodyPr/>
          <a:lstStyle/>
          <a:p>
            <a:pPr marL="514350" indent="-514350">
              <a:buAutoNum type="alphaLcParenR"/>
            </a:pPr>
            <a:r>
              <a:rPr lang="en-CA" sz="2400" dirty="0"/>
              <a:t>Calculate the average product of grain when each amount is used.</a:t>
            </a:r>
          </a:p>
          <a:p>
            <a:pPr marL="514350" indent="-514350">
              <a:buAutoNum type="alphaLcParenR"/>
            </a:pPr>
            <a:endParaRPr lang="en-CA" sz="2400" dirty="0"/>
          </a:p>
          <a:p>
            <a:pPr marL="514350" indent="-514350">
              <a:buAutoNum type="alphaLcParenR"/>
            </a:pPr>
            <a:r>
              <a:rPr lang="en-CA" sz="2400" dirty="0"/>
              <a:t>Estimate the marginal product of grain when between all the quantities.</a:t>
            </a:r>
          </a:p>
          <a:p>
            <a:pPr>
              <a:buNone/>
            </a:pPr>
            <a:endParaRPr lang="en-US" sz="2400" dirty="0"/>
          </a:p>
        </p:txBody>
      </p:sp>
    </p:spTree>
    <p:extLst>
      <p:ext uri="{BB962C8B-B14F-4D97-AF65-F5344CB8AC3E}">
        <p14:creationId xmlns:p14="http://schemas.microsoft.com/office/powerpoint/2010/main" val="1105949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45575" y="-96253"/>
            <a:ext cx="6462600" cy="1143000"/>
          </a:xfrm>
        </p:spPr>
        <p:txBody>
          <a:bodyPr/>
          <a:lstStyle/>
          <a:p>
            <a:r>
              <a:rPr lang="en-US" dirty="0"/>
              <a:t>THE PRODUCTION FUNCTION</a:t>
            </a:r>
          </a:p>
        </p:txBody>
      </p:sp>
      <p:sp>
        <p:nvSpPr>
          <p:cNvPr id="3" name="Text Placeholder 2"/>
          <p:cNvSpPr>
            <a:spLocks noGrp="1"/>
          </p:cNvSpPr>
          <p:nvPr>
            <p:ph type="body" idx="1"/>
          </p:nvPr>
        </p:nvSpPr>
        <p:spPr>
          <a:xfrm>
            <a:off x="845575" y="1179095"/>
            <a:ext cx="8061158" cy="1287379"/>
          </a:xfrm>
        </p:spPr>
        <p:txBody>
          <a:bodyPr/>
          <a:lstStyle/>
          <a:p>
            <a:r>
              <a:rPr lang="en-US" sz="2000"/>
              <a:t>A production function is a table, graph or equation</a:t>
            </a:r>
            <a:r>
              <a:rPr lang="en-US" sz="2000" b="1"/>
              <a:t> showing the highest output that a firm can produce for every specified combination of inputs given a constant state of technology</a:t>
            </a:r>
          </a:p>
        </p:txBody>
      </p:sp>
      <p:pic>
        <p:nvPicPr>
          <p:cNvPr id="4" name="Picture 3"/>
          <p:cNvPicPr>
            <a:picLocks noChangeAspect="1"/>
          </p:cNvPicPr>
          <p:nvPr/>
        </p:nvPicPr>
        <p:blipFill>
          <a:blip r:embed="rId2"/>
          <a:stretch>
            <a:fillRect/>
          </a:stretch>
        </p:blipFill>
        <p:spPr>
          <a:xfrm>
            <a:off x="2382252" y="2526632"/>
            <a:ext cx="4608095" cy="3992954"/>
          </a:xfrm>
          <a:prstGeom prst="rect">
            <a:avLst/>
          </a:prstGeom>
        </p:spPr>
      </p:pic>
      <p:sp>
        <p:nvSpPr>
          <p:cNvPr id="5" name="TextBox 4"/>
          <p:cNvSpPr txBox="1"/>
          <p:nvPr/>
        </p:nvSpPr>
        <p:spPr>
          <a:xfrm>
            <a:off x="7182853" y="6220326"/>
            <a:ext cx="1961147" cy="523220"/>
          </a:xfrm>
          <a:prstGeom prst="rect">
            <a:avLst/>
          </a:prstGeom>
          <a:noFill/>
        </p:spPr>
        <p:txBody>
          <a:bodyPr wrap="square" rtlCol="0">
            <a:spAutoFit/>
          </a:bodyPr>
          <a:lstStyle/>
          <a:p>
            <a:r>
              <a:rPr lang="en-US" dirty="0"/>
              <a:t>(Flat World Education, Cooper, John)</a:t>
            </a:r>
          </a:p>
        </p:txBody>
      </p:sp>
    </p:spTree>
    <p:extLst>
      <p:ext uri="{BB962C8B-B14F-4D97-AF65-F5344CB8AC3E}">
        <p14:creationId xmlns:p14="http://schemas.microsoft.com/office/powerpoint/2010/main" val="127758693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6</a:t>
            </a:r>
          </a:p>
        </p:txBody>
      </p:sp>
      <p:graphicFrame>
        <p:nvGraphicFramePr>
          <p:cNvPr id="4" name="Table 3"/>
          <p:cNvGraphicFramePr>
            <a:graphicFrameLocks noGrp="1"/>
          </p:cNvGraphicFramePr>
          <p:nvPr>
            <p:extLst>
              <p:ext uri="{D42A27DB-BD31-4B8C-83A1-F6EECF244321}">
                <p14:modId xmlns:p14="http://schemas.microsoft.com/office/powerpoint/2010/main" val="1970074520"/>
              </p:ext>
            </p:extLst>
          </p:nvPr>
        </p:nvGraphicFramePr>
        <p:xfrm>
          <a:off x="383323" y="1417650"/>
          <a:ext cx="8424936" cy="4913696"/>
        </p:xfrm>
        <a:graphic>
          <a:graphicData uri="http://schemas.openxmlformats.org/drawingml/2006/table">
            <a:tbl>
              <a:tblPr firstRow="1" bandRow="1">
                <a:tableStyleId>{21E4AEA4-8DFA-4A89-87EB-49C32662AFE0}</a:tableStyleId>
              </a:tblPr>
              <a:tblGrid>
                <a:gridCol w="2194983">
                  <a:extLst>
                    <a:ext uri="{9D8B030D-6E8A-4147-A177-3AD203B41FA5}">
                      <a16:colId xmlns:a16="http://schemas.microsoft.com/office/drawing/2014/main" xmlns="" val="20000"/>
                    </a:ext>
                  </a:extLst>
                </a:gridCol>
                <a:gridCol w="1909473">
                  <a:extLst>
                    <a:ext uri="{9D8B030D-6E8A-4147-A177-3AD203B41FA5}">
                      <a16:colId xmlns:a16="http://schemas.microsoft.com/office/drawing/2014/main" xmlns="" val="20001"/>
                    </a:ext>
                  </a:extLst>
                </a:gridCol>
                <a:gridCol w="1864083">
                  <a:extLst>
                    <a:ext uri="{9D8B030D-6E8A-4147-A177-3AD203B41FA5}">
                      <a16:colId xmlns:a16="http://schemas.microsoft.com/office/drawing/2014/main" xmlns="" val="20002"/>
                    </a:ext>
                  </a:extLst>
                </a:gridCol>
                <a:gridCol w="1304269">
                  <a:extLst>
                    <a:ext uri="{9D8B030D-6E8A-4147-A177-3AD203B41FA5}">
                      <a16:colId xmlns:a16="http://schemas.microsoft.com/office/drawing/2014/main" xmlns="" val="20003"/>
                    </a:ext>
                  </a:extLst>
                </a:gridCol>
                <a:gridCol w="1152128">
                  <a:extLst>
                    <a:ext uri="{9D8B030D-6E8A-4147-A177-3AD203B41FA5}">
                      <a16:colId xmlns:a16="http://schemas.microsoft.com/office/drawing/2014/main" xmlns="" val="20004"/>
                    </a:ext>
                  </a:extLst>
                </a:gridCol>
              </a:tblGrid>
              <a:tr h="1229136">
                <a:tc>
                  <a:txBody>
                    <a:bodyPr/>
                    <a:lstStyle/>
                    <a:p>
                      <a:pPr algn="ctr"/>
                      <a:r>
                        <a:rPr lang="en-CA" sz="2500" dirty="0">
                          <a:latin typeface="Baskerville"/>
                          <a:cs typeface="Baskerville"/>
                        </a:rPr>
                        <a:t>Amount of Grain</a:t>
                      </a:r>
                      <a:r>
                        <a:rPr lang="en-CA" sz="2500" baseline="0" dirty="0">
                          <a:latin typeface="Baskerville"/>
                          <a:cs typeface="Baskerville"/>
                        </a:rPr>
                        <a:t> (Pounds)</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Amount of Milk (Pounds)</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AP</a:t>
                      </a:r>
                      <a:endParaRPr lang="en-US" sz="2500" dirty="0">
                        <a:latin typeface="Baskerville"/>
                        <a:cs typeface="Baskerville"/>
                      </a:endParaRPr>
                    </a:p>
                  </a:txBody>
                  <a:tcPr marL="124287" marR="124287" marT="62144" marB="62144"/>
                </a:tc>
                <a:tc gridSpan="2">
                  <a:txBody>
                    <a:bodyPr/>
                    <a:lstStyle/>
                    <a:p>
                      <a:pPr algn="ctr"/>
                      <a:r>
                        <a:rPr lang="en-CA" sz="2500" dirty="0">
                          <a:latin typeface="Baskerville"/>
                          <a:cs typeface="Baskerville"/>
                        </a:rPr>
                        <a:t>MP</a:t>
                      </a:r>
                    </a:p>
                    <a:p>
                      <a:pPr algn="ctr"/>
                      <a:endParaRPr lang="en-US" sz="2500" dirty="0">
                        <a:latin typeface="Baskerville"/>
                        <a:cs typeface="Baskerville"/>
                      </a:endParaRPr>
                    </a:p>
                  </a:txBody>
                  <a:tcPr marL="124287" marR="124287" marT="62144" marB="62144"/>
                </a:tc>
                <a:tc hMerge="1">
                  <a:txBody>
                    <a:bodyPr/>
                    <a:lstStyle/>
                    <a:p>
                      <a:pPr algn="ctr"/>
                      <a:endParaRPr lang="en-US" sz="2500" dirty="0"/>
                    </a:p>
                  </a:txBody>
                  <a:tcPr marL="124287" marR="124287" marT="62144" marB="62144"/>
                </a:tc>
                <a:extLst>
                  <a:ext uri="{0D108BD9-81ED-4DB2-BD59-A6C34878D82A}">
                    <a16:rowId xmlns:a16="http://schemas.microsoft.com/office/drawing/2014/main" xmlns="" val="10000"/>
                  </a:ext>
                </a:extLst>
              </a:tr>
              <a:tr h="987544">
                <a:tc>
                  <a:txBody>
                    <a:bodyPr/>
                    <a:lstStyle/>
                    <a:p>
                      <a:pPr algn="ctr"/>
                      <a:r>
                        <a:rPr lang="en-CA" sz="2500" dirty="0">
                          <a:latin typeface="Baskerville"/>
                          <a:cs typeface="Baskerville"/>
                        </a:rPr>
                        <a:t>1,200</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5,917</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5917/1200=4.93</a:t>
                      </a:r>
                      <a:endParaRPr lang="en-US" sz="2500" dirty="0">
                        <a:latin typeface="Baskerville"/>
                        <a:cs typeface="Baskerville"/>
                      </a:endParaRPr>
                    </a:p>
                  </a:txBody>
                  <a:tcPr marL="124287" marR="124287" marT="62144" marB="62144"/>
                </a:tc>
                <a:tc>
                  <a:txBody>
                    <a:bodyPr/>
                    <a:lstStyle/>
                    <a:p>
                      <a:pPr algn="ctr"/>
                      <a:endParaRPr lang="en-US" sz="2500" dirty="0">
                        <a:latin typeface="Baskerville"/>
                        <a:cs typeface="Baskerville"/>
                      </a:endParaRPr>
                    </a:p>
                  </a:txBody>
                  <a:tcPr marL="124287" marR="124287" marT="62144" marB="62144"/>
                </a:tc>
                <a:tc>
                  <a:txBody>
                    <a:bodyPr/>
                    <a:lstStyle/>
                    <a:p>
                      <a:pPr algn="ctr"/>
                      <a:endParaRPr lang="en-US" sz="2500" dirty="0">
                        <a:latin typeface="Baskerville"/>
                        <a:cs typeface="Baskerville"/>
                      </a:endParaRPr>
                    </a:p>
                  </a:txBody>
                  <a:tcPr marL="124287" marR="124287" marT="62144" marB="62144"/>
                </a:tc>
                <a:extLst>
                  <a:ext uri="{0D108BD9-81ED-4DB2-BD59-A6C34878D82A}">
                    <a16:rowId xmlns:a16="http://schemas.microsoft.com/office/drawing/2014/main" xmlns="" val="10001"/>
                  </a:ext>
                </a:extLst>
              </a:tr>
              <a:tr h="859606">
                <a:tc>
                  <a:txBody>
                    <a:bodyPr/>
                    <a:lstStyle/>
                    <a:p>
                      <a:pPr algn="ctr"/>
                      <a:r>
                        <a:rPr lang="en-CA" sz="2500" dirty="0">
                          <a:latin typeface="Baskerville"/>
                          <a:cs typeface="Baskerville"/>
                        </a:rPr>
                        <a:t>1,800</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7,250</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7250/1800=4.03</a:t>
                      </a:r>
                      <a:endParaRPr lang="en-US" sz="2500" dirty="0">
                        <a:latin typeface="Baskerville"/>
                        <a:cs typeface="Baskerville"/>
                      </a:endParaRPr>
                    </a:p>
                  </a:txBody>
                  <a:tcPr marL="124287" marR="124287" marT="62144" marB="62144"/>
                </a:tc>
                <a:tc>
                  <a:txBody>
                    <a:bodyPr/>
                    <a:lstStyle/>
                    <a:p>
                      <a:endParaRPr lang="en-US" dirty="0">
                        <a:latin typeface="Baskerville"/>
                        <a:cs typeface="Baskerville"/>
                      </a:endParaRPr>
                    </a:p>
                  </a:txBody>
                  <a:tcPr marL="124287" marR="124287" marT="62144" marB="62144"/>
                </a:tc>
                <a:tc>
                  <a:txBody>
                    <a:bodyPr/>
                    <a:lstStyle/>
                    <a:p>
                      <a:pPr algn="ctr"/>
                      <a:endParaRPr lang="en-CA" sz="2500" dirty="0">
                        <a:latin typeface="Baskerville"/>
                        <a:cs typeface="Baskerville"/>
                      </a:endParaRPr>
                    </a:p>
                    <a:p>
                      <a:pPr algn="ctr"/>
                      <a:r>
                        <a:rPr lang="en-CA" sz="2500" dirty="0">
                          <a:latin typeface="Baskerville"/>
                          <a:cs typeface="Baskerville"/>
                        </a:rPr>
                        <a:t>2.22</a:t>
                      </a:r>
                      <a:endParaRPr lang="en-US" sz="2500" dirty="0">
                        <a:latin typeface="Baskerville"/>
                        <a:cs typeface="Baskerville"/>
                      </a:endParaRPr>
                    </a:p>
                  </a:txBody>
                  <a:tcPr marL="124287" marR="124287" marT="62144" marB="62144"/>
                </a:tc>
                <a:extLst>
                  <a:ext uri="{0D108BD9-81ED-4DB2-BD59-A6C34878D82A}">
                    <a16:rowId xmlns:a16="http://schemas.microsoft.com/office/drawing/2014/main" xmlns="" val="10002"/>
                  </a:ext>
                </a:extLst>
              </a:tr>
              <a:tr h="859606">
                <a:tc>
                  <a:txBody>
                    <a:bodyPr/>
                    <a:lstStyle/>
                    <a:p>
                      <a:pPr algn="ctr"/>
                      <a:r>
                        <a:rPr lang="en-CA" sz="2500" dirty="0">
                          <a:latin typeface="Baskerville"/>
                          <a:cs typeface="Baskerville"/>
                        </a:rPr>
                        <a:t>2,400</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8,379</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8379/2400=3.49</a:t>
                      </a:r>
                      <a:endParaRPr lang="en-US" sz="2500" dirty="0">
                        <a:latin typeface="Baskerville"/>
                        <a:cs typeface="Baskerville"/>
                      </a:endParaRPr>
                    </a:p>
                  </a:txBody>
                  <a:tcPr marL="124287" marR="124287" marT="62144" marB="62144"/>
                </a:tc>
                <a:tc>
                  <a:txBody>
                    <a:bodyPr/>
                    <a:lstStyle/>
                    <a:p>
                      <a:endParaRPr lang="en-US" dirty="0">
                        <a:latin typeface="Baskerville"/>
                        <a:cs typeface="Baskerville"/>
                      </a:endParaRPr>
                    </a:p>
                  </a:txBody>
                  <a:tcPr marL="124287" marR="124287" marT="62144" marB="62144"/>
                </a:tc>
                <a:tc>
                  <a:txBody>
                    <a:bodyPr/>
                    <a:lstStyle/>
                    <a:p>
                      <a:pPr algn="ctr"/>
                      <a:r>
                        <a:rPr lang="en-CA" sz="2500" dirty="0">
                          <a:latin typeface="Baskerville"/>
                          <a:cs typeface="Baskerville"/>
                        </a:rPr>
                        <a:t>1.88</a:t>
                      </a:r>
                      <a:endParaRPr lang="en-US" sz="2500" dirty="0">
                        <a:latin typeface="Baskerville"/>
                        <a:cs typeface="Baskerville"/>
                      </a:endParaRPr>
                    </a:p>
                  </a:txBody>
                  <a:tcPr marL="124287" marR="124287" marT="62144" marB="62144"/>
                </a:tc>
                <a:extLst>
                  <a:ext uri="{0D108BD9-81ED-4DB2-BD59-A6C34878D82A}">
                    <a16:rowId xmlns:a16="http://schemas.microsoft.com/office/drawing/2014/main" xmlns="" val="10003"/>
                  </a:ext>
                </a:extLst>
              </a:tr>
              <a:tr h="859606">
                <a:tc>
                  <a:txBody>
                    <a:bodyPr/>
                    <a:lstStyle/>
                    <a:p>
                      <a:pPr algn="ctr"/>
                      <a:r>
                        <a:rPr lang="en-CA" sz="2500" dirty="0">
                          <a:latin typeface="Baskerville"/>
                          <a:cs typeface="Baskerville"/>
                        </a:rPr>
                        <a:t>3,000</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9,371</a:t>
                      </a:r>
                      <a:endParaRPr lang="en-US" sz="2500" dirty="0">
                        <a:latin typeface="Baskerville"/>
                        <a:cs typeface="Baskerville"/>
                      </a:endParaRPr>
                    </a:p>
                  </a:txBody>
                  <a:tcPr marL="124287" marR="124287" marT="62144" marB="62144"/>
                </a:tc>
                <a:tc>
                  <a:txBody>
                    <a:bodyPr/>
                    <a:lstStyle/>
                    <a:p>
                      <a:pPr algn="ctr"/>
                      <a:r>
                        <a:rPr lang="en-CA" sz="2500" dirty="0">
                          <a:latin typeface="Baskerville"/>
                          <a:cs typeface="Baskerville"/>
                        </a:rPr>
                        <a:t>9371/3000=3.12</a:t>
                      </a:r>
                      <a:endParaRPr lang="en-US" sz="2500" dirty="0">
                        <a:latin typeface="Baskerville"/>
                        <a:cs typeface="Baskerville"/>
                      </a:endParaRPr>
                    </a:p>
                  </a:txBody>
                  <a:tcPr marL="124287" marR="124287" marT="62144" marB="62144"/>
                </a:tc>
                <a:tc>
                  <a:txBody>
                    <a:bodyPr/>
                    <a:lstStyle/>
                    <a:p>
                      <a:endParaRPr lang="en-US" dirty="0">
                        <a:latin typeface="Baskerville"/>
                        <a:cs typeface="Baskerville"/>
                      </a:endParaRPr>
                    </a:p>
                  </a:txBody>
                  <a:tcPr marL="124287" marR="124287" marT="62144" marB="62144"/>
                </a:tc>
                <a:tc>
                  <a:txBody>
                    <a:bodyPr/>
                    <a:lstStyle/>
                    <a:p>
                      <a:pPr algn="ctr"/>
                      <a:r>
                        <a:rPr lang="en-CA" sz="2500" dirty="0">
                          <a:latin typeface="Baskerville"/>
                          <a:cs typeface="Baskerville"/>
                        </a:rPr>
                        <a:t>1.65</a:t>
                      </a:r>
                      <a:endParaRPr lang="en-US" sz="2500" dirty="0">
                        <a:latin typeface="Baskerville"/>
                        <a:cs typeface="Baskerville"/>
                      </a:endParaRPr>
                    </a:p>
                  </a:txBody>
                  <a:tcPr marL="124287" marR="124287" marT="62144" marB="62144"/>
                </a:tc>
                <a:extLst>
                  <a:ext uri="{0D108BD9-81ED-4DB2-BD59-A6C34878D82A}">
                    <a16:rowId xmlns:a16="http://schemas.microsoft.com/office/drawing/2014/main" xmlns="" val="10004"/>
                  </a:ext>
                </a:extLst>
              </a:tr>
            </a:tbl>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554611668"/>
              </p:ext>
            </p:extLst>
          </p:nvPr>
        </p:nvGraphicFramePr>
        <p:xfrm>
          <a:off x="6481441" y="3879897"/>
          <a:ext cx="1175722" cy="580734"/>
        </p:xfrm>
        <a:graphic>
          <a:graphicData uri="http://schemas.openxmlformats.org/presentationml/2006/ole">
            <mc:AlternateContent xmlns:mc="http://schemas.openxmlformats.org/markup-compatibility/2006">
              <mc:Choice xmlns:v="urn:schemas-microsoft-com:vml" Requires="v">
                <p:oleObj spid="_x0000_s8735" name="Equation" r:id="rId3" imgW="812800" imgH="393700" progId="Equation.3">
                  <p:embed/>
                </p:oleObj>
              </mc:Choice>
              <mc:Fallback>
                <p:oleObj name="Equation" r:id="rId3" imgW="812800" imgH="393700" progId="Equation.3">
                  <p:embed/>
                  <p:pic>
                    <p:nvPicPr>
                      <p:cNvPr id="0" name=""/>
                      <p:cNvPicPr/>
                      <p:nvPr/>
                    </p:nvPicPr>
                    <p:blipFill>
                      <a:blip r:embed="rId4"/>
                      <a:stretch>
                        <a:fillRect/>
                      </a:stretch>
                    </p:blipFill>
                    <p:spPr>
                      <a:xfrm>
                        <a:off x="6481441" y="3879897"/>
                        <a:ext cx="1175722" cy="580734"/>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279276096"/>
              </p:ext>
            </p:extLst>
          </p:nvPr>
        </p:nvGraphicFramePr>
        <p:xfrm>
          <a:off x="6481441" y="4671985"/>
          <a:ext cx="1175722" cy="580734"/>
        </p:xfrm>
        <a:graphic>
          <a:graphicData uri="http://schemas.openxmlformats.org/presentationml/2006/ole">
            <mc:AlternateContent xmlns:mc="http://schemas.openxmlformats.org/markup-compatibility/2006">
              <mc:Choice xmlns:v="urn:schemas-microsoft-com:vml" Requires="v">
                <p:oleObj spid="_x0000_s8736" name="Equation" r:id="rId5" imgW="812800" imgH="393700" progId="Equation.3">
                  <p:embed/>
                </p:oleObj>
              </mc:Choice>
              <mc:Fallback>
                <p:oleObj name="Equation" r:id="rId5" imgW="812800" imgH="393700" progId="Equation.3">
                  <p:embed/>
                  <p:pic>
                    <p:nvPicPr>
                      <p:cNvPr id="0" name=""/>
                      <p:cNvPicPr/>
                      <p:nvPr/>
                    </p:nvPicPr>
                    <p:blipFill>
                      <a:blip r:embed="rId6"/>
                      <a:stretch>
                        <a:fillRect/>
                      </a:stretch>
                    </p:blipFill>
                    <p:spPr>
                      <a:xfrm>
                        <a:off x="6481441" y="4671985"/>
                        <a:ext cx="1175722" cy="580734"/>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187071708"/>
              </p:ext>
            </p:extLst>
          </p:nvPr>
        </p:nvGraphicFramePr>
        <p:xfrm>
          <a:off x="6480764" y="5623656"/>
          <a:ext cx="1144207" cy="565167"/>
        </p:xfrm>
        <a:graphic>
          <a:graphicData uri="http://schemas.openxmlformats.org/presentationml/2006/ole">
            <mc:AlternateContent xmlns:mc="http://schemas.openxmlformats.org/markup-compatibility/2006">
              <mc:Choice xmlns:v="urn:schemas-microsoft-com:vml" Requires="v">
                <p:oleObj spid="_x0000_s8737" name="Equation" r:id="rId7" imgW="812800" imgH="393700" progId="Equation.3">
                  <p:embed/>
                </p:oleObj>
              </mc:Choice>
              <mc:Fallback>
                <p:oleObj name="Equation" r:id="rId7" imgW="812800" imgH="393700" progId="Equation.3">
                  <p:embed/>
                  <p:pic>
                    <p:nvPicPr>
                      <p:cNvPr id="0" name=""/>
                      <p:cNvPicPr/>
                      <p:nvPr/>
                    </p:nvPicPr>
                    <p:blipFill>
                      <a:blip r:embed="rId8"/>
                      <a:stretch>
                        <a:fillRect/>
                      </a:stretch>
                    </p:blipFill>
                    <p:spPr>
                      <a:xfrm>
                        <a:off x="6480764" y="5623656"/>
                        <a:ext cx="1144207" cy="565167"/>
                      </a:xfrm>
                      <a:prstGeom prst="rect">
                        <a:avLst/>
                      </a:prstGeom>
                    </p:spPr>
                  </p:pic>
                </p:oleObj>
              </mc:Fallback>
            </mc:AlternateContent>
          </a:graphicData>
        </a:graphic>
      </p:graphicFrame>
    </p:spTree>
    <p:extLst>
      <p:ext uri="{BB962C8B-B14F-4D97-AF65-F5344CB8AC3E}">
        <p14:creationId xmlns:p14="http://schemas.microsoft.com/office/powerpoint/2010/main" val="1030220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6</a:t>
            </a:r>
          </a:p>
        </p:txBody>
      </p:sp>
      <p:sp>
        <p:nvSpPr>
          <p:cNvPr id="3" name="Text Placeholder 2"/>
          <p:cNvSpPr>
            <a:spLocks noGrp="1"/>
          </p:cNvSpPr>
          <p:nvPr>
            <p:ph type="body" idx="1"/>
          </p:nvPr>
        </p:nvSpPr>
        <p:spPr>
          <a:xfrm>
            <a:off x="893699" y="1831450"/>
            <a:ext cx="7660753" cy="4736399"/>
          </a:xfrm>
        </p:spPr>
        <p:txBody>
          <a:bodyPr/>
          <a:lstStyle/>
          <a:p>
            <a:pPr>
              <a:buNone/>
            </a:pPr>
            <a:r>
              <a:rPr lang="en-CA" dirty="0"/>
              <a:t>c) Does this production function exhibit diminishing marginal returns?</a:t>
            </a:r>
          </a:p>
          <a:p>
            <a:pPr>
              <a:buNone/>
            </a:pPr>
            <a:endParaRPr lang="en-US" dirty="0"/>
          </a:p>
          <a:p>
            <a:pPr>
              <a:buNone/>
            </a:pPr>
            <a:r>
              <a:rPr lang="en-US" dirty="0"/>
              <a:t>Yes, the marginal product decreases as the amount of grain (input) increases </a:t>
            </a:r>
          </a:p>
        </p:txBody>
      </p:sp>
    </p:spTree>
    <p:extLst>
      <p:ext uri="{BB962C8B-B14F-4D97-AF65-F5344CB8AC3E}">
        <p14:creationId xmlns:p14="http://schemas.microsoft.com/office/powerpoint/2010/main" val="1981371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7</a:t>
            </a:r>
          </a:p>
        </p:txBody>
      </p:sp>
      <p:sp>
        <p:nvSpPr>
          <p:cNvPr id="3" name="Text Placeholder 2"/>
          <p:cNvSpPr>
            <a:spLocks noGrp="1"/>
          </p:cNvSpPr>
          <p:nvPr>
            <p:ph type="body" idx="1"/>
          </p:nvPr>
        </p:nvSpPr>
        <p:spPr>
          <a:xfrm>
            <a:off x="893699" y="1831450"/>
            <a:ext cx="7600595" cy="4736399"/>
          </a:xfrm>
        </p:spPr>
        <p:txBody>
          <a:bodyPr/>
          <a:lstStyle/>
          <a:p>
            <a:pPr algn="ctr">
              <a:buNone/>
            </a:pPr>
            <a:r>
              <a:rPr lang="en-CA" dirty="0"/>
              <a:t>An  electronics plant’s production function is </a:t>
            </a:r>
            <a:r>
              <a:rPr lang="en-US" dirty="0"/>
              <a:t>Q=5LK</a:t>
            </a:r>
          </a:p>
          <a:p>
            <a:pPr algn="ctr">
              <a:buNone/>
            </a:pPr>
            <a:endParaRPr lang="en-US" dirty="0"/>
          </a:p>
          <a:p>
            <a:pPr marL="342900" indent="-342900"/>
            <a:r>
              <a:rPr lang="en-US" dirty="0"/>
              <a:t>The price of labor is $1 per unit of labor</a:t>
            </a:r>
          </a:p>
          <a:p>
            <a:pPr marL="342900" indent="-342900"/>
            <a:r>
              <a:rPr lang="en-US" dirty="0"/>
              <a:t>The price of capital is $2 per unit </a:t>
            </a:r>
            <a:r>
              <a:rPr lang="en-US"/>
              <a:t>of capital</a:t>
            </a:r>
            <a:endParaRPr lang="en-US" dirty="0"/>
          </a:p>
          <a:p>
            <a:pPr>
              <a:buNone/>
            </a:pPr>
            <a:r>
              <a:rPr lang="en-US" dirty="0"/>
              <a:t> </a:t>
            </a:r>
          </a:p>
          <a:p>
            <a:pPr>
              <a:buNone/>
            </a:pPr>
            <a:r>
              <a:rPr lang="en-US" dirty="0"/>
              <a:t>What combination of inputs should the plant use to produce 20 units of output per period?</a:t>
            </a:r>
          </a:p>
          <a:p>
            <a:pPr>
              <a:buNone/>
            </a:pPr>
            <a:r>
              <a:rPr lang="en-CA" dirty="0"/>
              <a:t>What advice would you give him?</a:t>
            </a:r>
          </a:p>
          <a:p>
            <a:pPr>
              <a:buNone/>
            </a:pPr>
            <a:endParaRPr lang="en-US" dirty="0"/>
          </a:p>
        </p:txBody>
      </p:sp>
    </p:spTree>
    <p:extLst>
      <p:ext uri="{BB962C8B-B14F-4D97-AF65-F5344CB8AC3E}">
        <p14:creationId xmlns:p14="http://schemas.microsoft.com/office/powerpoint/2010/main" val="208023758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 7</a:t>
            </a:r>
          </a:p>
        </p:txBody>
      </p:sp>
      <p:sp>
        <p:nvSpPr>
          <p:cNvPr id="3" name="Text Placeholder 2"/>
          <p:cNvSpPr>
            <a:spLocks noGrp="1"/>
          </p:cNvSpPr>
          <p:nvPr>
            <p:ph type="body" idx="1"/>
          </p:nvPr>
        </p:nvSpPr>
        <p:spPr>
          <a:xfrm>
            <a:off x="893700" y="1514958"/>
            <a:ext cx="6999016" cy="4736399"/>
          </a:xfrm>
        </p:spPr>
        <p:txBody>
          <a:bodyPr/>
          <a:lstStyle/>
          <a:p>
            <a:pPr>
              <a:buNone/>
            </a:pPr>
            <a:r>
              <a:rPr lang="en-US" dirty="0"/>
              <a:t>Want to know what combination of capital and </a:t>
            </a:r>
            <a:r>
              <a:rPr lang="en-US" dirty="0" err="1"/>
              <a:t>labour</a:t>
            </a:r>
            <a:r>
              <a:rPr lang="en-US" dirty="0"/>
              <a:t> produce an output of 20 units:</a:t>
            </a:r>
          </a:p>
          <a:p>
            <a:pPr>
              <a:buNone/>
            </a:pPr>
            <a:endParaRPr lang="en-US" dirty="0"/>
          </a:p>
          <a:p>
            <a:pPr>
              <a:buNone/>
            </a:pPr>
            <a:endParaRPr lang="en-US" dirty="0"/>
          </a:p>
          <a:p>
            <a:pPr>
              <a:buNone/>
            </a:pPr>
            <a:endParaRPr lang="en-US" dirty="0"/>
          </a:p>
          <a:p>
            <a:pPr>
              <a:buNone/>
            </a:pP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588537061"/>
              </p:ext>
            </p:extLst>
          </p:nvPr>
        </p:nvGraphicFramePr>
        <p:xfrm>
          <a:off x="3264738" y="2458978"/>
          <a:ext cx="2385555" cy="936104"/>
        </p:xfrm>
        <a:graphic>
          <a:graphicData uri="http://schemas.openxmlformats.org/presentationml/2006/ole">
            <mc:AlternateContent xmlns:mc="http://schemas.openxmlformats.org/markup-compatibility/2006">
              <mc:Choice xmlns:v="urn:schemas-microsoft-com:vml" Requires="v">
                <p:oleObj spid="_x0000_s9759" name="Equation" r:id="rId3" imgW="1003300" imgH="393700" progId="Equation.3">
                  <p:embed/>
                </p:oleObj>
              </mc:Choice>
              <mc:Fallback>
                <p:oleObj name="Equation" r:id="rId3" imgW="1003300" imgH="393700" progId="Equation.3">
                  <p:embed/>
                  <p:pic>
                    <p:nvPicPr>
                      <p:cNvPr id="0" name=""/>
                      <p:cNvPicPr/>
                      <p:nvPr/>
                    </p:nvPicPr>
                    <p:blipFill>
                      <a:blip r:embed="rId4"/>
                      <a:stretch>
                        <a:fillRect/>
                      </a:stretch>
                    </p:blipFill>
                    <p:spPr>
                      <a:xfrm>
                        <a:off x="3264738" y="2458978"/>
                        <a:ext cx="2385555" cy="936104"/>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370280045"/>
              </p:ext>
            </p:extLst>
          </p:nvPr>
        </p:nvGraphicFramePr>
        <p:xfrm>
          <a:off x="394978" y="2458978"/>
          <a:ext cx="2355360" cy="936104"/>
        </p:xfrm>
        <a:graphic>
          <a:graphicData uri="http://schemas.openxmlformats.org/presentationml/2006/ole">
            <mc:AlternateContent xmlns:mc="http://schemas.openxmlformats.org/markup-compatibility/2006">
              <mc:Choice xmlns:v="urn:schemas-microsoft-com:vml" Requires="v">
                <p:oleObj spid="_x0000_s9760" name="Equation" r:id="rId5" imgW="990600" imgH="393700" progId="Equation.3">
                  <p:embed/>
                </p:oleObj>
              </mc:Choice>
              <mc:Fallback>
                <p:oleObj name="Equation" r:id="rId5" imgW="990600" imgH="393700" progId="Equation.3">
                  <p:embed/>
                  <p:pic>
                    <p:nvPicPr>
                      <p:cNvPr id="0" name=""/>
                      <p:cNvPicPr/>
                      <p:nvPr/>
                    </p:nvPicPr>
                    <p:blipFill>
                      <a:blip r:embed="rId6"/>
                      <a:stretch>
                        <a:fillRect/>
                      </a:stretch>
                    </p:blipFill>
                    <p:spPr>
                      <a:xfrm>
                        <a:off x="394978" y="2458978"/>
                        <a:ext cx="2355360" cy="936104"/>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634845998"/>
              </p:ext>
            </p:extLst>
          </p:nvPr>
        </p:nvGraphicFramePr>
        <p:xfrm>
          <a:off x="6636220" y="2458978"/>
          <a:ext cx="1440160" cy="949892"/>
        </p:xfrm>
        <a:graphic>
          <a:graphicData uri="http://schemas.openxmlformats.org/presentationml/2006/ole">
            <mc:AlternateContent xmlns:mc="http://schemas.openxmlformats.org/markup-compatibility/2006">
              <mc:Choice xmlns:v="urn:schemas-microsoft-com:vml" Requires="v">
                <p:oleObj spid="_x0000_s9761" name="Equation" r:id="rId7" imgW="596900" imgH="393700" progId="Equation.3">
                  <p:embed/>
                </p:oleObj>
              </mc:Choice>
              <mc:Fallback>
                <p:oleObj name="Equation" r:id="rId7" imgW="596900" imgH="393700" progId="Equation.3">
                  <p:embed/>
                  <p:pic>
                    <p:nvPicPr>
                      <p:cNvPr id="0" name=""/>
                      <p:cNvPicPr/>
                      <p:nvPr/>
                    </p:nvPicPr>
                    <p:blipFill>
                      <a:blip r:embed="rId8"/>
                      <a:stretch>
                        <a:fillRect/>
                      </a:stretch>
                    </p:blipFill>
                    <p:spPr>
                      <a:xfrm>
                        <a:off x="6636220" y="2458978"/>
                        <a:ext cx="1440160" cy="949892"/>
                      </a:xfrm>
                      <a:prstGeom prst="rect">
                        <a:avLst/>
                      </a:prstGeom>
                    </p:spPr>
                  </p:pic>
                </p:oleObj>
              </mc:Fallback>
            </mc:AlternateContent>
          </a:graphicData>
        </a:graphic>
      </p:graphicFrame>
      <p:cxnSp>
        <p:nvCxnSpPr>
          <p:cNvPr id="9" name="Straight Arrow Connector 8"/>
          <p:cNvCxnSpPr/>
          <p:nvPr/>
        </p:nvCxnSpPr>
        <p:spPr>
          <a:xfrm>
            <a:off x="5783216" y="2927030"/>
            <a:ext cx="5814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TextBox 9"/>
              <p:cNvSpPr txBox="1"/>
              <p:nvPr/>
            </p:nvSpPr>
            <p:spPr>
              <a:xfrm>
                <a:off x="635841" y="3624737"/>
                <a:ext cx="8195337" cy="3858236"/>
              </a:xfrm>
              <a:prstGeom prst="rect">
                <a:avLst/>
              </a:prstGeom>
              <a:noFill/>
            </p:spPr>
            <p:txBody>
              <a:bodyPr wrap="square" rtlCol="0">
                <a:spAutoFit/>
              </a:bodyPr>
              <a:lstStyle/>
              <a:p>
                <a:r>
                  <a:rPr lang="en-US" sz="2000" b="1" dirty="0">
                    <a:latin typeface="Century Gothic" panose="020B0502020202020204" pitchFamily="34" charset="0"/>
                    <a:ea typeface="Helvetica Light" charset="0"/>
                    <a:cs typeface="Helvetica Light" charset="0"/>
                  </a:rPr>
                  <a:t>L=2K </a:t>
                </a:r>
                <a:r>
                  <a:rPr lang="en-US" sz="2000" dirty="0">
                    <a:latin typeface="Century Gothic" panose="020B0502020202020204" pitchFamily="34" charset="0"/>
                    <a:ea typeface="Helvetica Light" charset="0"/>
                    <a:cs typeface="Helvetica Light" charset="0"/>
                  </a:rPr>
                  <a:t>is the relationship between capital and </a:t>
                </a:r>
                <a:r>
                  <a:rPr lang="en-US" sz="2000" dirty="0" err="1">
                    <a:latin typeface="Century Gothic" panose="020B0502020202020204" pitchFamily="34" charset="0"/>
                    <a:ea typeface="Helvetica Light" charset="0"/>
                    <a:cs typeface="Helvetica Light" charset="0"/>
                  </a:rPr>
                  <a:t>labour</a:t>
                </a:r>
                <a:r>
                  <a:rPr lang="en-US" sz="2000" dirty="0">
                    <a:latin typeface="Century Gothic" panose="020B0502020202020204" pitchFamily="34" charset="0"/>
                    <a:ea typeface="Helvetica Light" charset="0"/>
                    <a:cs typeface="Helvetica Light" charset="0"/>
                  </a:rPr>
                  <a:t>, substitute into original production function:</a:t>
                </a:r>
              </a:p>
              <a:p>
                <a:endParaRPr lang="en-US" sz="2000" dirty="0">
                  <a:latin typeface="Century Gothic" panose="020B0502020202020204" pitchFamily="34" charset="0"/>
                  <a:ea typeface="Helvetica Light" charset="0"/>
                  <a:cs typeface="Helvetica Light" charset="0"/>
                </a:endParaRPr>
              </a:p>
              <a:p>
                <a:pPr/>
                <a14:m>
                  <m:oMathPara xmlns:m="http://schemas.openxmlformats.org/officeDocument/2006/math">
                    <m:oMathParaPr>
                      <m:jc m:val="left"/>
                    </m:oMathParaPr>
                    <m:oMath xmlns:m="http://schemas.openxmlformats.org/officeDocument/2006/math">
                      <m:r>
                        <a:rPr lang="en-CA" sz="2000" b="0" i="0" smtClean="0">
                          <a:latin typeface="Cambria Math" charset="0"/>
                          <a:ea typeface="Helvetica Light" charset="0"/>
                          <a:cs typeface="Helvetica Light" charset="0"/>
                        </a:rPr>
                        <m:t>20=5</m:t>
                      </m:r>
                      <m:r>
                        <m:rPr>
                          <m:sty m:val="p"/>
                        </m:rPr>
                        <a:rPr lang="en-CA" sz="2000" b="0" i="0" smtClean="0">
                          <a:latin typeface="Cambria Math" charset="0"/>
                          <a:ea typeface="Helvetica Light" charset="0"/>
                          <a:cs typeface="Helvetica Light" charset="0"/>
                        </a:rPr>
                        <m:t>KL</m:t>
                      </m:r>
                    </m:oMath>
                  </m:oMathPara>
                </a14:m>
                <a:endParaRPr lang="en-CA" sz="2000" dirty="0">
                  <a:latin typeface="Century Gothic" panose="020B0502020202020204" pitchFamily="34" charset="0"/>
                  <a:ea typeface="Helvetica Light" charset="0"/>
                  <a:cs typeface="Helvetica Light" charset="0"/>
                </a:endParaRPr>
              </a:p>
              <a:p>
                <a:pPr/>
                <a14:m>
                  <m:oMathPara xmlns:m="http://schemas.openxmlformats.org/officeDocument/2006/math">
                    <m:oMathParaPr>
                      <m:jc m:val="left"/>
                    </m:oMathParaPr>
                    <m:oMath xmlns:m="http://schemas.openxmlformats.org/officeDocument/2006/math">
                      <m:r>
                        <a:rPr lang="en-CA" sz="2000" b="0" i="0">
                          <a:latin typeface="Cambria Math" charset="0"/>
                          <a:ea typeface="Helvetica Light" charset="0"/>
                          <a:cs typeface="Helvetica Light" charset="0"/>
                        </a:rPr>
                        <m:t>20=5</m:t>
                      </m:r>
                      <m:r>
                        <m:rPr>
                          <m:sty m:val="p"/>
                        </m:rPr>
                        <a:rPr lang="en-CA" sz="2000" b="0" i="0" smtClean="0">
                          <a:latin typeface="Cambria Math" charset="0"/>
                          <a:ea typeface="Helvetica Light" charset="0"/>
                          <a:cs typeface="Helvetica Light" charset="0"/>
                        </a:rPr>
                        <m:t>K</m:t>
                      </m:r>
                      <m:d>
                        <m:dPr>
                          <m:ctrlPr>
                            <a:rPr lang="en-CA" sz="2000" i="1" smtClean="0">
                              <a:latin typeface="Cambria Math"/>
                              <a:ea typeface="Helvetica Light" charset="0"/>
                              <a:cs typeface="Helvetica Light" charset="0"/>
                            </a:rPr>
                          </m:ctrlPr>
                        </m:dPr>
                        <m:e>
                          <m:r>
                            <a:rPr lang="en-CA" sz="2000" b="0" i="0" smtClean="0">
                              <a:latin typeface="Cambria Math" charset="0"/>
                              <a:ea typeface="Helvetica Light" charset="0"/>
                              <a:cs typeface="Helvetica Light" charset="0"/>
                            </a:rPr>
                            <m:t>2</m:t>
                          </m:r>
                          <m:r>
                            <m:rPr>
                              <m:sty m:val="p"/>
                            </m:rPr>
                            <a:rPr lang="en-CA" sz="2000" b="0" i="0" smtClean="0">
                              <a:latin typeface="Cambria Math" charset="0"/>
                              <a:ea typeface="Helvetica Light" charset="0"/>
                              <a:cs typeface="Helvetica Light" charset="0"/>
                            </a:rPr>
                            <m:t>K</m:t>
                          </m:r>
                        </m:e>
                      </m:d>
                    </m:oMath>
                  </m:oMathPara>
                </a14:m>
                <a:endParaRPr lang="en-CA" sz="2000" dirty="0">
                  <a:latin typeface="Century Gothic" panose="020B0502020202020204" pitchFamily="34" charset="0"/>
                  <a:ea typeface="Helvetica Light" charset="0"/>
                  <a:cs typeface="Helvetica Light" charset="0"/>
                </a:endParaRPr>
              </a:p>
              <a:p>
                <a:pPr/>
                <a14:m>
                  <m:oMathPara xmlns:m="http://schemas.openxmlformats.org/officeDocument/2006/math">
                    <m:oMathParaPr>
                      <m:jc m:val="left"/>
                    </m:oMathParaPr>
                    <m:oMath xmlns:m="http://schemas.openxmlformats.org/officeDocument/2006/math">
                      <m:r>
                        <a:rPr lang="en-CA" sz="2000" b="0" i="0" smtClean="0">
                          <a:latin typeface="Cambria Math" charset="0"/>
                          <a:ea typeface="Helvetica Light" charset="0"/>
                          <a:cs typeface="Helvetica Light" charset="0"/>
                        </a:rPr>
                        <m:t>4</m:t>
                      </m:r>
                      <m:r>
                        <a:rPr lang="en-CA" sz="2000" b="0" i="0">
                          <a:latin typeface="Cambria Math" charset="0"/>
                          <a:ea typeface="Helvetica Light" charset="0"/>
                          <a:cs typeface="Helvetica Light" charset="0"/>
                        </a:rPr>
                        <m:t>=</m:t>
                      </m:r>
                      <m:sSup>
                        <m:sSupPr>
                          <m:ctrlPr>
                            <a:rPr lang="en-CA" sz="2000" i="1" smtClean="0">
                              <a:latin typeface="Cambria Math"/>
                              <a:ea typeface="Helvetica Light" charset="0"/>
                              <a:cs typeface="Helvetica Light" charset="0"/>
                            </a:rPr>
                          </m:ctrlPr>
                        </m:sSupPr>
                        <m:e>
                          <m:r>
                            <a:rPr lang="en-CA" sz="2000" b="0" i="0" smtClean="0">
                              <a:latin typeface="Cambria Math" charset="0"/>
                              <a:ea typeface="Helvetica Light" charset="0"/>
                              <a:cs typeface="Helvetica Light" charset="0"/>
                            </a:rPr>
                            <m:t>2</m:t>
                          </m:r>
                          <m:r>
                            <m:rPr>
                              <m:sty m:val="p"/>
                            </m:rPr>
                            <a:rPr lang="en-CA" sz="2000" b="0" i="0" smtClean="0">
                              <a:latin typeface="Cambria Math" charset="0"/>
                              <a:ea typeface="Helvetica Light" charset="0"/>
                              <a:cs typeface="Helvetica Light" charset="0"/>
                            </a:rPr>
                            <m:t>K</m:t>
                          </m:r>
                        </m:e>
                        <m:sup>
                          <m:r>
                            <a:rPr lang="en-CA" sz="2000" b="0" i="0" smtClean="0">
                              <a:latin typeface="Cambria Math" charset="0"/>
                              <a:ea typeface="Helvetica Light" charset="0"/>
                              <a:cs typeface="Helvetica Light" charset="0"/>
                            </a:rPr>
                            <m:t>2</m:t>
                          </m:r>
                        </m:sup>
                      </m:sSup>
                    </m:oMath>
                  </m:oMathPara>
                </a14:m>
                <a:endParaRPr lang="en-CA" sz="2000" dirty="0">
                  <a:latin typeface="Century Gothic" panose="020B0502020202020204" pitchFamily="34" charset="0"/>
                  <a:ea typeface="Helvetica Light" charset="0"/>
                  <a:cs typeface="Helvetica Light" charset="0"/>
                </a:endParaRPr>
              </a:p>
              <a:p>
                <a:pPr/>
                <a14:m>
                  <m:oMathPara xmlns:m="http://schemas.openxmlformats.org/officeDocument/2006/math">
                    <m:oMathParaPr>
                      <m:jc m:val="left"/>
                    </m:oMathParaPr>
                    <m:oMath xmlns:m="http://schemas.openxmlformats.org/officeDocument/2006/math">
                      <m:r>
                        <m:rPr>
                          <m:sty m:val="p"/>
                        </m:rPr>
                        <a:rPr lang="en-CA" sz="2000" b="0" i="0" smtClean="0">
                          <a:latin typeface="Cambria Math" charset="0"/>
                          <a:ea typeface="Helvetica Light" charset="0"/>
                          <a:cs typeface="Helvetica Light" charset="0"/>
                        </a:rPr>
                        <m:t>K</m:t>
                      </m:r>
                      <m:r>
                        <a:rPr lang="en-CA" sz="2000" b="0" i="0">
                          <a:latin typeface="Cambria Math" charset="0"/>
                          <a:ea typeface="Helvetica Light" charset="0"/>
                          <a:cs typeface="Helvetica Light" charset="0"/>
                        </a:rPr>
                        <m:t>=</m:t>
                      </m:r>
                      <m:rad>
                        <m:radPr>
                          <m:degHide m:val="on"/>
                          <m:ctrlPr>
                            <a:rPr lang="en-CA" sz="2000" i="1" smtClean="0">
                              <a:latin typeface="Cambria Math"/>
                              <a:ea typeface="Helvetica Light" charset="0"/>
                              <a:cs typeface="Helvetica Light" charset="0"/>
                            </a:rPr>
                          </m:ctrlPr>
                        </m:radPr>
                        <m:deg/>
                        <m:e>
                          <m:r>
                            <a:rPr lang="en-CA" sz="2000" b="0" i="0" smtClean="0">
                              <a:latin typeface="Cambria Math" charset="0"/>
                              <a:ea typeface="Helvetica Light" charset="0"/>
                              <a:cs typeface="Helvetica Light" charset="0"/>
                            </a:rPr>
                            <m:t>2</m:t>
                          </m:r>
                        </m:e>
                      </m:rad>
                    </m:oMath>
                  </m:oMathPara>
                </a14:m>
                <a:endParaRPr lang="en-CA" sz="2000" dirty="0">
                  <a:latin typeface="Century Gothic" panose="020B0502020202020204" pitchFamily="34" charset="0"/>
                  <a:ea typeface="Helvetica Light" charset="0"/>
                  <a:cs typeface="Helvetica Light" charset="0"/>
                </a:endParaRPr>
              </a:p>
              <a:p>
                <a:pPr/>
                <a14:m>
                  <m:oMathPara xmlns:m="http://schemas.openxmlformats.org/officeDocument/2006/math">
                    <m:oMathParaPr>
                      <m:jc m:val="left"/>
                    </m:oMathParaPr>
                    <m:oMath xmlns:m="http://schemas.openxmlformats.org/officeDocument/2006/math">
                      <m:r>
                        <m:rPr>
                          <m:sty m:val="p"/>
                        </m:rPr>
                        <a:rPr lang="en-CA" sz="2000" b="0" i="0" smtClean="0">
                          <a:latin typeface="Cambria Math" panose="02040503050406030204" pitchFamily="18" charset="0"/>
                          <a:ea typeface="Helvetica Light" charset="0"/>
                          <a:cs typeface="Helvetica Light" charset="0"/>
                        </a:rPr>
                        <m:t>L</m:t>
                      </m:r>
                      <m:r>
                        <a:rPr lang="en-CA" sz="2000" b="0" i="0" smtClean="0">
                          <a:latin typeface="Cambria Math" panose="02040503050406030204" pitchFamily="18" charset="0"/>
                          <a:ea typeface="Helvetica Light" charset="0"/>
                          <a:cs typeface="Helvetica Light" charset="0"/>
                        </a:rPr>
                        <m:t>= 2</m:t>
                      </m:r>
                      <m:rad>
                        <m:radPr>
                          <m:degHide m:val="on"/>
                          <m:ctrlPr>
                            <a:rPr lang="en-CA" sz="2000" i="1">
                              <a:latin typeface="Cambria Math"/>
                              <a:ea typeface="Helvetica Light" charset="0"/>
                              <a:cs typeface="Helvetica Light" charset="0"/>
                            </a:rPr>
                          </m:ctrlPr>
                        </m:radPr>
                        <m:deg/>
                        <m:e>
                          <m:r>
                            <a:rPr lang="en-CA" sz="2000" b="0" i="0">
                              <a:latin typeface="Cambria Math" charset="0"/>
                              <a:ea typeface="Helvetica Light" charset="0"/>
                              <a:cs typeface="Helvetica Light" charset="0"/>
                            </a:rPr>
                            <m:t>2</m:t>
                          </m:r>
                        </m:e>
                      </m:rad>
                    </m:oMath>
                  </m:oMathPara>
                </a14:m>
                <a:endParaRPr lang="en-CA" sz="2000" dirty="0">
                  <a:latin typeface="Century Gothic" panose="020B0502020202020204" pitchFamily="34" charset="0"/>
                </a:endParaRPr>
              </a:p>
              <a:p>
                <a:endParaRPr lang="en-CA" sz="2000" dirty="0">
                  <a:latin typeface="Century Gothic" panose="020B0502020202020204" pitchFamily="34" charset="0"/>
                </a:endParaRPr>
              </a:p>
              <a:p>
                <a:endParaRPr lang="en-CA" sz="2000" dirty="0">
                  <a:latin typeface="Century Gothic" panose="020B0502020202020204" pitchFamily="34" charset="0"/>
                </a:endParaRPr>
              </a:p>
              <a:p>
                <a:endParaRPr lang="en-CA" sz="2000" dirty="0">
                  <a:latin typeface="Century Gothic" panose="020B0502020202020204" pitchFamily="34" charset="0"/>
                </a:endParaRPr>
              </a:p>
              <a:p>
                <a:endParaRPr lang="en-US" sz="2000" dirty="0">
                  <a:latin typeface="Century Gothic" panose="020B0502020202020204" pitchFamily="34" charset="0"/>
                </a:endParaRPr>
              </a:p>
            </p:txBody>
          </p:sp>
        </mc:Choice>
        <mc:Fallback xmlns="">
          <p:sp>
            <p:nvSpPr>
              <p:cNvPr id="10" name="TextBox 9"/>
              <p:cNvSpPr txBox="1">
                <a:spLocks noRot="1" noChangeAspect="1" noMove="1" noResize="1" noEditPoints="1" noAdjustHandles="1" noChangeArrowheads="1" noChangeShapeType="1" noTextEdit="1"/>
              </p:cNvSpPr>
              <p:nvPr/>
            </p:nvSpPr>
            <p:spPr>
              <a:xfrm>
                <a:off x="635841" y="3624737"/>
                <a:ext cx="8195337" cy="3858236"/>
              </a:xfrm>
              <a:prstGeom prst="rect">
                <a:avLst/>
              </a:prstGeom>
              <a:blipFill>
                <a:blip r:embed="rId9"/>
                <a:stretch>
                  <a:fillRect l="-743" t="-948"/>
                </a:stretch>
              </a:blipFill>
            </p:spPr>
            <p:txBody>
              <a:bodyPr/>
              <a:lstStyle/>
              <a:p>
                <a:r>
                  <a:rPr lang="en-CA">
                    <a:noFill/>
                  </a:rPr>
                  <a:t> </a:t>
                </a:r>
              </a:p>
            </p:txBody>
          </p:sp>
        </mc:Fallback>
      </mc:AlternateContent>
    </p:spTree>
    <p:extLst>
      <p:ext uri="{BB962C8B-B14F-4D97-AF65-F5344CB8AC3E}">
        <p14:creationId xmlns:p14="http://schemas.microsoft.com/office/powerpoint/2010/main" val="125853575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7</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893700" y="1515978"/>
                <a:ext cx="7624658" cy="4859365"/>
              </a:xfrm>
            </p:spPr>
            <p:txBody>
              <a:bodyPr/>
              <a:lstStyle/>
              <a:p>
                <a:pPr>
                  <a:buNone/>
                </a:pPr>
                <a:r>
                  <a:rPr lang="en-CA" sz="2000" dirty="0"/>
                  <a:t>b) Suppose the price of labor increases to $2 per unit. What effect will this have on output per unit of labour?</a:t>
                </a:r>
              </a:p>
              <a:p>
                <a:pPr>
                  <a:buNone/>
                </a:pPr>
                <a:endParaRPr lang="en-CA" sz="2000" dirty="0"/>
              </a:p>
              <a:p>
                <a:pPr>
                  <a:buNone/>
                </a:pPr>
                <a:endParaRPr lang="en-CA" sz="2000" dirty="0"/>
              </a:p>
              <a:p>
                <a:pPr>
                  <a:buNone/>
                </a:pPr>
                <a:endParaRPr lang="en-US" sz="2000" dirty="0"/>
              </a:p>
              <a:p>
                <a:pPr>
                  <a:buNone/>
                </a:pPr>
                <a:endParaRPr lang="en-CA" sz="2000" dirty="0"/>
              </a:p>
              <a:p>
                <a:pPr>
                  <a:buNone/>
                </a:pPr>
                <a:endParaRPr lang="en-US" sz="2000" dirty="0"/>
              </a:p>
              <a:p>
                <a:pPr>
                  <a:buNone/>
                </a:pPr>
                <a14:m>
                  <m:oMath xmlns:m="http://schemas.openxmlformats.org/officeDocument/2006/math">
                    <m:f>
                      <m:fPr>
                        <m:ctrlPr>
                          <a:rPr lang="mr-IN" sz="2000" i="1" smtClean="0">
                            <a:latin typeface="Cambria Math"/>
                          </a:rPr>
                        </m:ctrlPr>
                      </m:fPr>
                      <m:num>
                        <m:r>
                          <a:rPr lang="en-CA" sz="2000" b="0" i="1" smtClean="0">
                            <a:latin typeface="Cambria Math" charset="0"/>
                          </a:rPr>
                          <m:t>5</m:t>
                        </m:r>
                        <m:r>
                          <a:rPr lang="en-CA" sz="2000" b="0" i="1" smtClean="0">
                            <a:latin typeface="Cambria Math" charset="0"/>
                          </a:rPr>
                          <m:t>𝐿</m:t>
                        </m:r>
                      </m:num>
                      <m:den>
                        <m:r>
                          <a:rPr lang="en-CA" sz="2000" b="0" i="1" smtClean="0">
                            <a:latin typeface="Cambria Math" charset="0"/>
                          </a:rPr>
                          <m:t>2</m:t>
                        </m:r>
                      </m:den>
                    </m:f>
                    <m:r>
                      <a:rPr lang="en-CA" sz="2000" b="0" i="1" smtClean="0">
                        <a:latin typeface="Cambria Math" charset="0"/>
                      </a:rPr>
                      <m:t>=</m:t>
                    </m:r>
                    <m:f>
                      <m:fPr>
                        <m:ctrlPr>
                          <a:rPr lang="mr-IN" sz="2000" b="0" i="1" smtClean="0">
                            <a:latin typeface="Cambria Math"/>
                          </a:rPr>
                        </m:ctrlPr>
                      </m:fPr>
                      <m:num>
                        <m:r>
                          <a:rPr lang="en-CA" sz="2000" b="0" i="1" smtClean="0">
                            <a:latin typeface="Cambria Math" charset="0"/>
                          </a:rPr>
                          <m:t>5</m:t>
                        </m:r>
                        <m:r>
                          <a:rPr lang="en-CA" sz="2000" b="0" i="1" smtClean="0">
                            <a:latin typeface="Cambria Math" charset="0"/>
                          </a:rPr>
                          <m:t>𝑘</m:t>
                        </m:r>
                      </m:num>
                      <m:den>
                        <m:r>
                          <a:rPr lang="en-CA" sz="2000" b="0" i="1" smtClean="0">
                            <a:latin typeface="Cambria Math" charset="0"/>
                          </a:rPr>
                          <m:t>2</m:t>
                        </m:r>
                      </m:den>
                    </m:f>
                  </m:oMath>
                </a14:m>
                <a:r>
                  <a:rPr lang="en-US" sz="2000" dirty="0"/>
                  <a:t>, therefore, L=K. </a:t>
                </a:r>
                <a:r>
                  <a:rPr lang="en-US" sz="2000" dirty="0" err="1"/>
                  <a:t>Subsituting</a:t>
                </a:r>
                <a:r>
                  <a:rPr lang="en-US" sz="2000" dirty="0"/>
                  <a:t> this relationship into the original equation:</a:t>
                </a:r>
              </a:p>
              <a:p>
                <a:pPr>
                  <a:buNone/>
                </a:pPr>
                <a:endParaRPr lang="en-US" sz="2000" dirty="0"/>
              </a:p>
              <a:p>
                <a:pPr>
                  <a:buNone/>
                </a:pPr>
                <a14:m>
                  <m:oMathPara xmlns:m="http://schemas.openxmlformats.org/officeDocument/2006/math">
                    <m:oMathParaPr>
                      <m:jc m:val="left"/>
                    </m:oMathParaPr>
                    <m:oMath xmlns:m="http://schemas.openxmlformats.org/officeDocument/2006/math">
                      <m:r>
                        <a:rPr lang="en-CA" sz="2000">
                          <a:latin typeface="Cambria Math" charset="0"/>
                        </a:rPr>
                        <m:t>20=5</m:t>
                      </m:r>
                      <m:r>
                        <m:rPr>
                          <m:sty m:val="p"/>
                        </m:rPr>
                        <a:rPr lang="en-CA" sz="2000">
                          <a:latin typeface="Cambria Math" charset="0"/>
                        </a:rPr>
                        <m:t>K</m:t>
                      </m:r>
                      <m:d>
                        <m:dPr>
                          <m:ctrlPr>
                            <a:rPr lang="en-CA" sz="2000" i="1">
                              <a:latin typeface="Cambria Math"/>
                            </a:rPr>
                          </m:ctrlPr>
                        </m:dPr>
                        <m:e>
                          <m:r>
                            <m:rPr>
                              <m:sty m:val="p"/>
                            </m:rPr>
                            <a:rPr lang="en-CA" sz="2000">
                              <a:latin typeface="Cambria Math" charset="0"/>
                            </a:rPr>
                            <m:t>K</m:t>
                          </m:r>
                        </m:e>
                      </m:d>
                    </m:oMath>
                  </m:oMathPara>
                </a14:m>
                <a:endParaRPr lang="en-CA" sz="2000" dirty="0"/>
              </a:p>
              <a:p>
                <a:pPr>
                  <a:buNone/>
                </a:pPr>
                <a14:m>
                  <m:oMathPara xmlns:m="http://schemas.openxmlformats.org/officeDocument/2006/math">
                    <m:oMathParaPr>
                      <m:jc m:val="left"/>
                    </m:oMathParaPr>
                    <m:oMath xmlns:m="http://schemas.openxmlformats.org/officeDocument/2006/math">
                      <m:sSup>
                        <m:sSupPr>
                          <m:ctrlPr>
                            <a:rPr lang="en-CA" sz="2000" i="1" smtClean="0">
                              <a:latin typeface="Cambria Math"/>
                            </a:rPr>
                          </m:ctrlPr>
                        </m:sSupPr>
                        <m:e>
                          <m:r>
                            <a:rPr lang="en-CA" sz="2000" b="0" i="1" smtClean="0">
                              <a:latin typeface="Cambria Math" charset="0"/>
                            </a:rPr>
                            <m:t>𝐾</m:t>
                          </m:r>
                        </m:e>
                        <m:sup>
                          <m:r>
                            <a:rPr lang="en-CA" sz="2000" b="0" i="1" smtClean="0">
                              <a:latin typeface="Cambria Math" charset="0"/>
                            </a:rPr>
                            <m:t>2</m:t>
                          </m:r>
                        </m:sup>
                      </m:sSup>
                      <m:r>
                        <a:rPr lang="en-CA" sz="2000" b="0" i="1" smtClean="0">
                          <a:latin typeface="Cambria Math" panose="02040503050406030204" pitchFamily="18" charset="0"/>
                        </a:rPr>
                        <m:t>=4</m:t>
                      </m:r>
                    </m:oMath>
                  </m:oMathPara>
                </a14:m>
                <a:endParaRPr lang="en-CA" sz="2000" dirty="0"/>
              </a:p>
              <a:p>
                <a:pPr>
                  <a:buNone/>
                </a:pPr>
                <a14:m>
                  <m:oMath xmlns:m="http://schemas.openxmlformats.org/officeDocument/2006/math">
                    <m:r>
                      <m:rPr>
                        <m:sty m:val="p"/>
                      </m:rPr>
                      <a:rPr lang="en-CA" sz="2000">
                        <a:latin typeface="Cambria Math" panose="02040503050406030204" pitchFamily="18" charset="0"/>
                      </a:rPr>
                      <m:t>K</m:t>
                    </m:r>
                    <m:r>
                      <a:rPr lang="en-CA" sz="2000">
                        <a:latin typeface="Cambria Math" charset="0"/>
                      </a:rPr>
                      <m:t>=</m:t>
                    </m:r>
                    <m:r>
                      <a:rPr lang="en-CA" sz="2000" b="0" i="0" smtClean="0">
                        <a:latin typeface="Cambria Math" panose="02040503050406030204" pitchFamily="18" charset="0"/>
                      </a:rPr>
                      <m:t>2</m:t>
                    </m:r>
                  </m:oMath>
                </a14:m>
                <a:r>
                  <a:rPr lang="en-CA" sz="2000" dirty="0"/>
                  <a:t>, and therefore L=2 </a:t>
                </a:r>
              </a:p>
              <a:p>
                <a:pPr>
                  <a:buNone/>
                </a:pPr>
                <a:endParaRPr lang="en-CA" sz="2000" dirty="0"/>
              </a:p>
              <a:p>
                <a:pPr>
                  <a:buNone/>
                </a:pPr>
                <a:endParaRPr lang="en-US" sz="2000" dirty="0"/>
              </a:p>
              <a:p>
                <a:pPr>
                  <a:buNone/>
                </a:pPr>
                <a:endParaRPr lang="en-US" sz="2000" dirty="0"/>
              </a:p>
              <a:p>
                <a:pPr>
                  <a:buNone/>
                </a:pPr>
                <a:endParaRPr lang="en-US" sz="2000"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893700" y="1515978"/>
                <a:ext cx="7624658" cy="4859365"/>
              </a:xfrm>
              <a:blipFill>
                <a:blip r:embed="rId3"/>
                <a:stretch>
                  <a:fillRect l="-880"/>
                </a:stretch>
              </a:blipFill>
            </p:spPr>
            <p:txBody>
              <a:bodyPr/>
              <a:lstStyle/>
              <a:p>
                <a:r>
                  <a:rPr lang="en-CA">
                    <a:noFill/>
                  </a:rPr>
                  <a:t> </a:t>
                </a:r>
              </a:p>
            </p:txBody>
          </p:sp>
        </mc:Fallback>
      </mc:AlternateContent>
      <p:graphicFrame>
        <p:nvGraphicFramePr>
          <p:cNvPr id="4" name="Object 3"/>
          <p:cNvGraphicFramePr>
            <a:graphicFrameLocks noChangeAspect="1"/>
          </p:cNvGraphicFramePr>
          <p:nvPr>
            <p:extLst>
              <p:ext uri="{D42A27DB-BD31-4B8C-83A1-F6EECF244321}">
                <p14:modId xmlns:p14="http://schemas.microsoft.com/office/powerpoint/2010/main" val="1663734001"/>
              </p:ext>
            </p:extLst>
          </p:nvPr>
        </p:nvGraphicFramePr>
        <p:xfrm>
          <a:off x="3763460" y="2675366"/>
          <a:ext cx="2385555" cy="936104"/>
        </p:xfrm>
        <a:graphic>
          <a:graphicData uri="http://schemas.openxmlformats.org/presentationml/2006/ole">
            <mc:AlternateContent xmlns:mc="http://schemas.openxmlformats.org/markup-compatibility/2006">
              <mc:Choice xmlns:v="urn:schemas-microsoft-com:vml" Requires="v">
                <p:oleObj spid="_x0000_s10601" name="Equation" r:id="rId4" imgW="1003300" imgH="393700" progId="Equation.3">
                  <p:embed/>
                </p:oleObj>
              </mc:Choice>
              <mc:Fallback>
                <p:oleObj name="Equation" r:id="rId4" imgW="1003300" imgH="393700" progId="Equation.3">
                  <p:embed/>
                  <p:pic>
                    <p:nvPicPr>
                      <p:cNvPr id="0" name=""/>
                      <p:cNvPicPr/>
                      <p:nvPr/>
                    </p:nvPicPr>
                    <p:blipFill>
                      <a:blip r:embed="rId5"/>
                      <a:stretch>
                        <a:fillRect/>
                      </a:stretch>
                    </p:blipFill>
                    <p:spPr>
                      <a:xfrm>
                        <a:off x="3763460" y="2675366"/>
                        <a:ext cx="2385555" cy="936104"/>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2140270867"/>
              </p:ext>
            </p:extLst>
          </p:nvPr>
        </p:nvGraphicFramePr>
        <p:xfrm>
          <a:off x="893700" y="2675366"/>
          <a:ext cx="2355360" cy="936104"/>
        </p:xfrm>
        <a:graphic>
          <a:graphicData uri="http://schemas.openxmlformats.org/presentationml/2006/ole">
            <mc:AlternateContent xmlns:mc="http://schemas.openxmlformats.org/markup-compatibility/2006">
              <mc:Choice xmlns:v="urn:schemas-microsoft-com:vml" Requires="v">
                <p:oleObj spid="_x0000_s10602" name="Equation" r:id="rId6" imgW="990600" imgH="393700" progId="Equation.3">
                  <p:embed/>
                </p:oleObj>
              </mc:Choice>
              <mc:Fallback>
                <p:oleObj name="Equation" r:id="rId6" imgW="990600" imgH="393700" progId="Equation.3">
                  <p:embed/>
                  <p:pic>
                    <p:nvPicPr>
                      <p:cNvPr id="0" name=""/>
                      <p:cNvPicPr/>
                      <p:nvPr/>
                    </p:nvPicPr>
                    <p:blipFill>
                      <a:blip r:embed="rId7"/>
                      <a:stretch>
                        <a:fillRect/>
                      </a:stretch>
                    </p:blipFill>
                    <p:spPr>
                      <a:xfrm>
                        <a:off x="893700" y="2675366"/>
                        <a:ext cx="2355360" cy="936104"/>
                      </a:xfrm>
                      <a:prstGeom prst="rect">
                        <a:avLst/>
                      </a:prstGeom>
                    </p:spPr>
                  </p:pic>
                </p:oleObj>
              </mc:Fallback>
            </mc:AlternateContent>
          </a:graphicData>
        </a:graphic>
      </p:graphicFrame>
    </p:spTree>
    <p:extLst>
      <p:ext uri="{BB962C8B-B14F-4D97-AF65-F5344CB8AC3E}">
        <p14:creationId xmlns:p14="http://schemas.microsoft.com/office/powerpoint/2010/main" val="1085439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7</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893700" y="1515978"/>
                <a:ext cx="7624658" cy="4859365"/>
              </a:xfrm>
            </p:spPr>
            <p:txBody>
              <a:bodyPr/>
              <a:lstStyle/>
              <a:p>
                <a:pPr>
                  <a:buNone/>
                </a:pPr>
                <a:r>
                  <a:rPr lang="en-CA" sz="2000" dirty="0"/>
                  <a:t>b) Suppose the price of labor increases to $2 per unit. What effect will this have on output per unit of labour?</a:t>
                </a:r>
              </a:p>
              <a:p>
                <a:pPr>
                  <a:buNone/>
                </a:pPr>
                <a:endParaRPr lang="en-CA" sz="2000" dirty="0"/>
              </a:p>
              <a:p>
                <a:pPr>
                  <a:buNone/>
                </a:pPr>
                <a:r>
                  <a:rPr lang="en-CA" sz="2000" b="1" dirty="0"/>
                  <a:t>Output/unit of labour before labour cost increase:</a:t>
                </a:r>
              </a:p>
              <a:p>
                <a:pPr>
                  <a:buNone/>
                </a:pPr>
                <a:endParaRPr lang="en-CA" sz="2000" b="1" dirty="0"/>
              </a:p>
              <a:p>
                <a:pPr>
                  <a:buNone/>
                </a:pPr>
                <a:r>
                  <a:rPr lang="en-CA" sz="2000" dirty="0"/>
                  <a:t>Q/L = 20 units of output/(</a:t>
                </a:r>
                <a14:m>
                  <m:oMath xmlns:m="http://schemas.openxmlformats.org/officeDocument/2006/math">
                    <m:r>
                      <a:rPr lang="en-CA" sz="2000">
                        <a:latin typeface="Cambria Math" charset="0"/>
                        <a:ea typeface="Helvetica Light" charset="0"/>
                        <a:cs typeface="Helvetica Light" charset="0"/>
                      </a:rPr>
                      <m:t>2</m:t>
                    </m:r>
                    <m:rad>
                      <m:radPr>
                        <m:degHide m:val="on"/>
                        <m:ctrlPr>
                          <a:rPr lang="en-CA" sz="2000" i="1">
                            <a:latin typeface="Cambria Math"/>
                            <a:ea typeface="Helvetica Light" charset="0"/>
                            <a:cs typeface="Helvetica Light" charset="0"/>
                          </a:rPr>
                        </m:ctrlPr>
                      </m:radPr>
                      <m:deg/>
                      <m:e>
                        <m:r>
                          <a:rPr lang="en-CA" sz="2000">
                            <a:latin typeface="Cambria Math" charset="0"/>
                            <a:ea typeface="Helvetica Light" charset="0"/>
                            <a:cs typeface="Helvetica Light" charset="0"/>
                          </a:rPr>
                          <m:t>2</m:t>
                        </m:r>
                      </m:e>
                    </m:rad>
                  </m:oMath>
                </a14:m>
                <a:r>
                  <a:rPr lang="en-CA" sz="2000" dirty="0"/>
                  <a:t> units of labour) = 7.07 units of output/labour</a:t>
                </a:r>
              </a:p>
              <a:p>
                <a:pPr>
                  <a:buNone/>
                </a:pPr>
                <a:endParaRPr lang="en-CA" sz="2000" dirty="0"/>
              </a:p>
              <a:p>
                <a:pPr>
                  <a:buNone/>
                </a:pPr>
                <a:r>
                  <a:rPr lang="en-CA" sz="2000" b="1" dirty="0"/>
                  <a:t>Output/unit of labour after labour cost increase:</a:t>
                </a:r>
              </a:p>
              <a:p>
                <a:pPr>
                  <a:buNone/>
                </a:pPr>
                <a:endParaRPr lang="en-CA" sz="2000" dirty="0"/>
              </a:p>
              <a:p>
                <a:pPr>
                  <a:buNone/>
                </a:pPr>
                <a:r>
                  <a:rPr lang="en-CA" sz="2000" dirty="0"/>
                  <a:t>Q/L = 20 units of output/(2 units of labour) = 10 units of output/labour</a:t>
                </a:r>
              </a:p>
              <a:p>
                <a:pPr>
                  <a:buNone/>
                </a:pPr>
                <a:endParaRPr lang="en-CA" sz="2000" dirty="0"/>
              </a:p>
              <a:p>
                <a:pPr>
                  <a:buNone/>
                </a:pPr>
                <a:r>
                  <a:rPr lang="en-CA" sz="2000" dirty="0"/>
                  <a:t>Therefore, output per unit of labour increases due to the cost increase</a:t>
                </a:r>
              </a:p>
              <a:p>
                <a:pPr>
                  <a:buNone/>
                </a:pPr>
                <a:endParaRPr lang="en-US" sz="2000" dirty="0"/>
              </a:p>
              <a:p>
                <a:pPr>
                  <a:buNone/>
                </a:pPr>
                <a:endParaRPr lang="en-CA" sz="2000" dirty="0"/>
              </a:p>
              <a:p>
                <a:pPr>
                  <a:buNone/>
                </a:pPr>
                <a:endParaRPr lang="en-US" sz="2000" dirty="0"/>
              </a:p>
              <a:p>
                <a:pPr>
                  <a:buNone/>
                </a:pPr>
                <a:endParaRPr lang="en-US" sz="2000" dirty="0"/>
              </a:p>
              <a:p>
                <a:pPr>
                  <a:buNone/>
                </a:pPr>
                <a:endParaRPr lang="en-US" sz="2000" dirty="0"/>
              </a:p>
              <a:p>
                <a:pPr>
                  <a:buNone/>
                </a:pPr>
                <a:endParaRPr lang="en-US" sz="2000"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893700" y="1515978"/>
                <a:ext cx="7624658" cy="4859365"/>
              </a:xfrm>
              <a:blipFill>
                <a:blip r:embed="rId2"/>
                <a:stretch>
                  <a:fillRect l="-880"/>
                </a:stretch>
              </a:blipFill>
            </p:spPr>
            <p:txBody>
              <a:bodyPr/>
              <a:lstStyle/>
              <a:p>
                <a:r>
                  <a:rPr lang="en-CA">
                    <a:noFill/>
                  </a:rPr>
                  <a:t> </a:t>
                </a:r>
              </a:p>
            </p:txBody>
          </p:sp>
        </mc:Fallback>
      </mc:AlternateContent>
    </p:spTree>
    <p:extLst>
      <p:ext uri="{BB962C8B-B14F-4D97-AF65-F5344CB8AC3E}">
        <p14:creationId xmlns:p14="http://schemas.microsoft.com/office/powerpoint/2010/main" val="16928603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 7</a:t>
            </a:r>
          </a:p>
        </p:txBody>
      </p:sp>
      <p:sp>
        <p:nvSpPr>
          <p:cNvPr id="3" name="Text Placeholder 2"/>
          <p:cNvSpPr>
            <a:spLocks noGrp="1"/>
          </p:cNvSpPr>
          <p:nvPr>
            <p:ph type="body" idx="1"/>
          </p:nvPr>
        </p:nvSpPr>
        <p:spPr>
          <a:xfrm>
            <a:off x="893700" y="1831450"/>
            <a:ext cx="7347932" cy="4736399"/>
          </a:xfrm>
        </p:spPr>
        <p:txBody>
          <a:bodyPr/>
          <a:lstStyle/>
          <a:p>
            <a:pPr>
              <a:buNone/>
            </a:pPr>
            <a:r>
              <a:rPr lang="en-CA" dirty="0"/>
              <a:t>c) Is this plant subject to decreasing marginal returns to scale? Why or why not?</a:t>
            </a:r>
          </a:p>
          <a:p>
            <a:pPr>
              <a:buNone/>
            </a:pPr>
            <a:endParaRPr lang="en-US" dirty="0"/>
          </a:p>
          <a:p>
            <a:pPr>
              <a:buNone/>
            </a:pPr>
            <a:r>
              <a:rPr lang="en-CA" dirty="0">
                <a:solidFill>
                  <a:srgbClr val="000000"/>
                </a:solidFill>
              </a:rPr>
              <a:t>The sum of the exponents of L and K (1+1) is 2 which is greater than 1, therefore it has increasing returns to scale.</a:t>
            </a:r>
            <a:endParaRPr lang="en-US" dirty="0">
              <a:solidFill>
                <a:srgbClr val="000000"/>
              </a:solidFill>
            </a:endParaRPr>
          </a:p>
          <a:p>
            <a:pPr>
              <a:buNone/>
            </a:pPr>
            <a:endParaRPr lang="en-US" dirty="0"/>
          </a:p>
        </p:txBody>
      </p:sp>
    </p:spTree>
    <p:extLst>
      <p:ext uri="{BB962C8B-B14F-4D97-AF65-F5344CB8AC3E}">
        <p14:creationId xmlns:p14="http://schemas.microsoft.com/office/powerpoint/2010/main" val="18898060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43000" y="2921168"/>
            <a:ext cx="6858000" cy="1015663"/>
          </a:xfrm>
          <a:prstGeom prst="rect">
            <a:avLst/>
          </a:prstGeom>
          <a:noFill/>
        </p:spPr>
        <p:txBody>
          <a:bodyPr wrap="square" rtlCol="0">
            <a:spAutoFit/>
          </a:bodyPr>
          <a:lstStyle/>
          <a:p>
            <a:pPr algn="ctr"/>
            <a:r>
              <a:rPr lang="en-US" sz="6000" dirty="0">
                <a:solidFill>
                  <a:schemeClr val="bg1"/>
                </a:solidFill>
                <a:latin typeface="Helvetica Light" charset="0"/>
                <a:ea typeface="Helvetica Light" charset="0"/>
                <a:cs typeface="Helvetica Light" charset="0"/>
              </a:rPr>
              <a:t>Q&amp;A</a:t>
            </a:r>
          </a:p>
        </p:txBody>
      </p:sp>
    </p:spTree>
    <p:extLst>
      <p:ext uri="{BB962C8B-B14F-4D97-AF65-F5344CB8AC3E}">
        <p14:creationId xmlns:p14="http://schemas.microsoft.com/office/powerpoint/2010/main" val="1238373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PRODUCTION TABLE</a:t>
            </a:r>
          </a:p>
        </p:txBody>
      </p:sp>
      <p:graphicFrame>
        <p:nvGraphicFramePr>
          <p:cNvPr id="4" name="Object 1024"/>
          <p:cNvGraphicFramePr>
            <a:graphicFrameLocks noChangeAspect="1"/>
          </p:cNvGraphicFramePr>
          <p:nvPr>
            <p:extLst>
              <p:ext uri="{D42A27DB-BD31-4B8C-83A1-F6EECF244321}">
                <p14:modId xmlns:p14="http://schemas.microsoft.com/office/powerpoint/2010/main" val="446061074"/>
              </p:ext>
            </p:extLst>
          </p:nvPr>
        </p:nvGraphicFramePr>
        <p:xfrm>
          <a:off x="893700" y="1544053"/>
          <a:ext cx="7467600" cy="4800600"/>
        </p:xfrm>
        <a:graphic>
          <a:graphicData uri="http://schemas.openxmlformats.org/presentationml/2006/ole">
            <mc:AlternateContent xmlns:mc="http://schemas.openxmlformats.org/markup-compatibility/2006">
              <mc:Choice xmlns:v="urn:schemas-microsoft-com:vml" Requires="v">
                <p:oleObj spid="_x0000_s1216" name="Worksheet" r:id="rId3" imgW="3708400" imgH="1638300" progId="Excel.Sheet.8">
                  <p:embed/>
                </p:oleObj>
              </mc:Choice>
              <mc:Fallback>
                <p:oleObj name="Worksheet" r:id="rId3" imgW="3708400" imgH="1638300" progId="Excel.Sheet.8">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3700" y="1544053"/>
                        <a:ext cx="7467600" cy="4800600"/>
                      </a:xfrm>
                      <a:prstGeom prst="rect">
                        <a:avLst/>
                      </a:prstGeom>
                      <a:solidFill>
                        <a:srgbClr val="FFFFF3"/>
                      </a:solidFill>
                      <a:ln w="3175">
                        <a:solidFill>
                          <a:schemeClr val="folHlink"/>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pic>
                </p:oleObj>
              </mc:Fallback>
            </mc:AlternateContent>
          </a:graphicData>
        </a:graphic>
      </p:graphicFrame>
    </p:spTree>
    <p:extLst>
      <p:ext uri="{BB962C8B-B14F-4D97-AF65-F5344CB8AC3E}">
        <p14:creationId xmlns:p14="http://schemas.microsoft.com/office/powerpoint/2010/main" val="330033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6679" y="286681"/>
            <a:ext cx="6529784" cy="1253361"/>
          </a:xfrm>
        </p:spPr>
        <p:txBody>
          <a:bodyPr/>
          <a:lstStyle/>
          <a:p>
            <a:pPr algn="ctr"/>
            <a:r>
              <a:rPr lang="en-US" dirty="0"/>
              <a:t>AVERAGE PRODUCT</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459292" y="1834920"/>
                <a:ext cx="8225415" cy="4736399"/>
              </a:xfrm>
            </p:spPr>
            <p:txBody>
              <a:bodyPr/>
              <a:lstStyle/>
              <a:p>
                <a:pPr algn="ctr">
                  <a:buNone/>
                </a:pPr>
                <a:r>
                  <a:rPr lang="en-US" sz="1800" b="1" dirty="0"/>
                  <a:t>Average Product</a:t>
                </a:r>
                <a:r>
                  <a:rPr lang="en-US" sz="1800" dirty="0"/>
                  <a:t>: total output divided by the quantity of an input used</a:t>
                </a:r>
                <a:br>
                  <a:rPr lang="en-US" sz="1800" dirty="0"/>
                </a:br>
                <a:endParaRPr lang="en-US" sz="1800" dirty="0"/>
              </a:p>
              <a:p>
                <a:pPr algn="ctr">
                  <a:buNone/>
                </a:pPr>
                <a14:m>
                  <m:oMath xmlns:m="http://schemas.openxmlformats.org/officeDocument/2006/math">
                    <m:sSub>
                      <m:sSubPr>
                        <m:ctrlPr>
                          <a:rPr lang="en-US" sz="2400" i="1" smtClean="0">
                            <a:latin typeface="Cambria Math"/>
                          </a:rPr>
                        </m:ctrlPr>
                      </m:sSubPr>
                      <m:e>
                        <m:r>
                          <a:rPr lang="en-CA" sz="2400" b="0" i="1" smtClean="0">
                            <a:latin typeface="Cambria Math" charset="0"/>
                          </a:rPr>
                          <m:t>𝐴𝑃</m:t>
                        </m:r>
                      </m:e>
                      <m:sub>
                        <m:r>
                          <a:rPr lang="en-CA" sz="2400" b="0" i="1" smtClean="0">
                            <a:latin typeface="Cambria Math" charset="0"/>
                          </a:rPr>
                          <m:t>𝑥</m:t>
                        </m:r>
                      </m:sub>
                    </m:sSub>
                    <m:r>
                      <a:rPr lang="en-CA" sz="2400" b="0" i="1" smtClean="0">
                        <a:latin typeface="Cambria Math" charset="0"/>
                      </a:rPr>
                      <m:t>=</m:t>
                    </m:r>
                    <m:f>
                      <m:fPr>
                        <m:ctrlPr>
                          <a:rPr lang="mr-IN" sz="2400" b="0" i="1" smtClean="0">
                            <a:latin typeface="Cambria Math"/>
                          </a:rPr>
                        </m:ctrlPr>
                      </m:fPr>
                      <m:num>
                        <m:r>
                          <a:rPr lang="en-CA" sz="2400" b="0" i="1" smtClean="0">
                            <a:latin typeface="Cambria Math" charset="0"/>
                          </a:rPr>
                          <m:t>𝑄</m:t>
                        </m:r>
                      </m:num>
                      <m:den>
                        <m:r>
                          <a:rPr lang="en-CA" sz="2400" b="0" i="1" smtClean="0">
                            <a:latin typeface="Cambria Math" charset="0"/>
                          </a:rPr>
                          <m:t>𝑋</m:t>
                        </m:r>
                      </m:den>
                    </m:f>
                  </m:oMath>
                </a14:m>
                <a:r>
                  <a:rPr lang="en-US" sz="2400" dirty="0"/>
                  <a:t> , </a:t>
                </a:r>
                <a:r>
                  <a:rPr lang="en-US" sz="1800" dirty="0"/>
                  <a:t>where x is any input</a:t>
                </a:r>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459292" y="1834920"/>
                <a:ext cx="8225415" cy="4736399"/>
              </a:xfrm>
              <a:blipFill>
                <a:blip r:embed="rId2"/>
                <a:stretch>
                  <a:fillRect/>
                </a:stretch>
              </a:blipFill>
            </p:spPr>
            <p:txBody>
              <a:bodyPr/>
              <a:lstStyle/>
              <a:p>
                <a:r>
                  <a:rPr lang="en-CA">
                    <a:noFill/>
                  </a:rPr>
                  <a:t> </a:t>
                </a:r>
              </a:p>
            </p:txBody>
          </p:sp>
        </mc:Fallback>
      </mc:AlternateContent>
    </p:spTree>
    <p:extLst>
      <p:ext uri="{BB962C8B-B14F-4D97-AF65-F5344CB8AC3E}">
        <p14:creationId xmlns:p14="http://schemas.microsoft.com/office/powerpoint/2010/main" val="1926095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MARGINAL PRODUCT</a:t>
            </a:r>
          </a:p>
        </p:txBody>
      </p:sp>
      <mc:AlternateContent xmlns:mc="http://schemas.openxmlformats.org/markup-compatibility/2006" xmlns:a14="http://schemas.microsoft.com/office/drawing/2010/main">
        <mc:Choice Requires="a14">
          <p:sp>
            <p:nvSpPr>
              <p:cNvPr id="3" name="Text Placeholder 2"/>
              <p:cNvSpPr>
                <a:spLocks noGrp="1"/>
              </p:cNvSpPr>
              <p:nvPr>
                <p:ph type="body" idx="1"/>
              </p:nvPr>
            </p:nvSpPr>
            <p:spPr>
              <a:xfrm>
                <a:off x="893700" y="1518629"/>
                <a:ext cx="7588563" cy="4736399"/>
              </a:xfrm>
            </p:spPr>
            <p:txBody>
              <a:bodyPr/>
              <a:lstStyle/>
              <a:p>
                <a:pPr>
                  <a:buNone/>
                </a:pPr>
                <a:r>
                  <a:rPr lang="en-US" sz="2400" b="1" dirty="0"/>
                  <a:t>Marginal Product </a:t>
                </a:r>
                <a:r>
                  <a:rPr lang="en-US" sz="2400" dirty="0"/>
                  <a:t>is the change in output that results from a one-unit change in the quantity used of a production input.</a:t>
                </a:r>
              </a:p>
              <a:p>
                <a:pPr>
                  <a:buNone/>
                </a:pPr>
                <a:endParaRPr lang="en-US" dirty="0"/>
              </a:p>
              <a:p>
                <a:pPr>
                  <a:buNone/>
                </a:pPr>
                <a14:m>
                  <m:oMathPara xmlns:m="http://schemas.openxmlformats.org/officeDocument/2006/math">
                    <m:oMathParaPr>
                      <m:jc m:val="centerGroup"/>
                    </m:oMathParaPr>
                    <m:oMath xmlns:m="http://schemas.openxmlformats.org/officeDocument/2006/math">
                      <m:sSub>
                        <m:sSubPr>
                          <m:ctrlPr>
                            <a:rPr lang="en-US" sz="2400" i="1" smtClean="0">
                              <a:latin typeface="Cambria Math"/>
                            </a:rPr>
                          </m:ctrlPr>
                        </m:sSubPr>
                        <m:e>
                          <m:r>
                            <a:rPr lang="en-CA" sz="2400" b="0" i="1" smtClean="0">
                              <a:latin typeface="Cambria Math" charset="0"/>
                            </a:rPr>
                            <m:t>𝑀𝑃</m:t>
                          </m:r>
                        </m:e>
                        <m:sub>
                          <m:r>
                            <a:rPr lang="en-CA" sz="2400" b="0" i="1" smtClean="0">
                              <a:latin typeface="Cambria Math" charset="0"/>
                            </a:rPr>
                            <m:t>𝑋</m:t>
                          </m:r>
                        </m:sub>
                      </m:sSub>
                      <m:r>
                        <a:rPr lang="en-CA" sz="2400" b="0" i="1" smtClean="0">
                          <a:latin typeface="Cambria Math" charset="0"/>
                        </a:rPr>
                        <m:t>=</m:t>
                      </m:r>
                      <m:f>
                        <m:fPr>
                          <m:ctrlPr>
                            <a:rPr lang="mr-IN" sz="2400" b="0" i="1" smtClean="0">
                              <a:latin typeface="Cambria Math"/>
                            </a:rPr>
                          </m:ctrlPr>
                        </m:fPr>
                        <m:num>
                          <m:r>
                            <a:rPr lang="en-CA" sz="2400" b="0" i="1" smtClean="0">
                              <a:latin typeface="Cambria Math" charset="0"/>
                            </a:rPr>
                            <m:t>𝑑𝑄</m:t>
                          </m:r>
                        </m:num>
                        <m:den>
                          <m:r>
                            <a:rPr lang="en-CA" sz="2400" b="0" i="1" smtClean="0">
                              <a:latin typeface="Cambria Math" charset="0"/>
                            </a:rPr>
                            <m:t>𝑑𝑋</m:t>
                          </m:r>
                        </m:den>
                      </m:f>
                      <m:r>
                        <a:rPr lang="en-CA" sz="2400" b="0" i="0" smtClean="0">
                          <a:latin typeface="Cambria Math" charset="0"/>
                        </a:rPr>
                        <m:t> , </m:t>
                      </m:r>
                      <m:r>
                        <m:rPr>
                          <m:sty m:val="p"/>
                        </m:rPr>
                        <a:rPr lang="en-CA" sz="2400" b="0" i="0" smtClean="0">
                          <a:latin typeface="Cambria Math" charset="0"/>
                        </a:rPr>
                        <m:t>where</m:t>
                      </m:r>
                      <m:r>
                        <a:rPr lang="en-CA" sz="2400" b="0" i="0" smtClean="0">
                          <a:latin typeface="Cambria Math" charset="0"/>
                        </a:rPr>
                        <m:t> </m:t>
                      </m:r>
                      <m:r>
                        <m:rPr>
                          <m:sty m:val="p"/>
                        </m:rPr>
                        <a:rPr lang="en-CA" sz="2400" b="0" i="0" smtClean="0">
                          <a:latin typeface="Cambria Math" charset="0"/>
                        </a:rPr>
                        <m:t>x</m:t>
                      </m:r>
                      <m:r>
                        <a:rPr lang="en-CA" sz="2400" b="0" i="0" smtClean="0">
                          <a:latin typeface="Cambria Math" charset="0"/>
                        </a:rPr>
                        <m:t> </m:t>
                      </m:r>
                      <m:r>
                        <m:rPr>
                          <m:sty m:val="p"/>
                        </m:rPr>
                        <a:rPr lang="en-CA" sz="2400" b="0" i="0" smtClean="0">
                          <a:latin typeface="Cambria Math" charset="0"/>
                        </a:rPr>
                        <m:t>is</m:t>
                      </m:r>
                      <m:r>
                        <a:rPr lang="en-CA" sz="2400" b="0" i="0" smtClean="0">
                          <a:latin typeface="Cambria Math" charset="0"/>
                        </a:rPr>
                        <m:t> </m:t>
                      </m:r>
                      <m:r>
                        <m:rPr>
                          <m:sty m:val="p"/>
                        </m:rPr>
                        <a:rPr lang="en-CA" sz="2400" b="0" i="0" smtClean="0">
                          <a:latin typeface="Cambria Math" charset="0"/>
                        </a:rPr>
                        <m:t>any</m:t>
                      </m:r>
                      <m:r>
                        <a:rPr lang="en-CA" sz="2400" b="0" i="0" smtClean="0">
                          <a:latin typeface="Cambria Math" charset="0"/>
                        </a:rPr>
                        <m:t> </m:t>
                      </m:r>
                      <m:r>
                        <m:rPr>
                          <m:sty m:val="p"/>
                        </m:rPr>
                        <a:rPr lang="en-CA" sz="2400" b="0" i="0" smtClean="0">
                          <a:latin typeface="Cambria Math" charset="0"/>
                        </a:rPr>
                        <m:t>resource</m:t>
                      </m:r>
                      <m:r>
                        <a:rPr lang="en-CA" sz="2400" b="0" i="0" smtClean="0">
                          <a:latin typeface="Cambria Math" charset="0"/>
                        </a:rPr>
                        <m:t> </m:t>
                      </m:r>
                      <m:r>
                        <m:rPr>
                          <m:sty m:val="p"/>
                        </m:rPr>
                        <a:rPr lang="en-CA" sz="2400" b="0" i="0" smtClean="0">
                          <a:latin typeface="Cambria Math" charset="0"/>
                        </a:rPr>
                        <m:t>input</m:t>
                      </m:r>
                    </m:oMath>
                  </m:oMathPara>
                </a14:m>
                <a:endParaRPr lang="en-CA" sz="2400" b="0" dirty="0"/>
              </a:p>
              <a:p>
                <a:pPr>
                  <a:buNone/>
                </a:pPr>
                <a:r>
                  <a:rPr lang="en-US" dirty="0"/>
                  <a:t/>
                </a:r>
                <a:br>
                  <a:rPr lang="en-US" dirty="0"/>
                </a:br>
                <a:r>
                  <a:rPr lang="en-US" sz="2400" dirty="0"/>
                  <a:t>Marginal product is the slope of the total product function</a:t>
                </a:r>
              </a:p>
              <a:p>
                <a:pPr>
                  <a:buNone/>
                </a:pPr>
                <a:endParaRPr lang="en-US" sz="2400" dirty="0"/>
              </a:p>
              <a:p>
                <a:pPr fontAlgn="base">
                  <a:buNone/>
                </a:pPr>
                <a:r>
                  <a:rPr lang="en-US" sz="2400" dirty="0"/>
                  <a:t>When marginal product=0, </a:t>
                </a:r>
                <a:r>
                  <a:rPr lang="en-US" sz="2400" b="1" dirty="0"/>
                  <a:t>total product </a:t>
                </a:r>
                <a:r>
                  <a:rPr lang="en-US" sz="2400" dirty="0"/>
                  <a:t>is at a maximum</a:t>
                </a:r>
              </a:p>
              <a:p>
                <a:pPr>
                  <a:buNone/>
                </a:pPr>
                <a:endParaRPr lang="en-US" dirty="0"/>
              </a:p>
            </p:txBody>
          </p:sp>
        </mc:Choice>
        <mc:Fallback xmlns="">
          <p:sp>
            <p:nvSpPr>
              <p:cNvPr id="3" name="Text Placeholder 2"/>
              <p:cNvSpPr>
                <a:spLocks noGrp="1" noRot="1" noChangeAspect="1" noMove="1" noResize="1" noEditPoints="1" noAdjustHandles="1" noChangeArrowheads="1" noChangeShapeType="1" noTextEdit="1"/>
              </p:cNvSpPr>
              <p:nvPr>
                <p:ph type="body" idx="1"/>
              </p:nvPr>
            </p:nvSpPr>
            <p:spPr>
              <a:xfrm>
                <a:off x="893700" y="1518629"/>
                <a:ext cx="7588563" cy="4736399"/>
              </a:xfrm>
              <a:blipFill>
                <a:blip r:embed="rId2"/>
                <a:stretch>
                  <a:fillRect l="-1286" r="-643"/>
                </a:stretch>
              </a:blipFill>
            </p:spPr>
            <p:txBody>
              <a:bodyPr/>
              <a:lstStyle/>
              <a:p>
                <a:r>
                  <a:rPr lang="en-CA">
                    <a:noFill/>
                  </a:rPr>
                  <a:t> </a:t>
                </a:r>
              </a:p>
            </p:txBody>
          </p:sp>
        </mc:Fallback>
      </mc:AlternateContent>
    </p:spTree>
    <p:extLst>
      <p:ext uri="{BB962C8B-B14F-4D97-AF65-F5344CB8AC3E}">
        <p14:creationId xmlns:p14="http://schemas.microsoft.com/office/powerpoint/2010/main" val="1357193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MARGINAL AND AVERAGE PRODUCT</a:t>
            </a:r>
          </a:p>
        </p:txBody>
      </p:sp>
      <p:sp>
        <p:nvSpPr>
          <p:cNvPr id="3" name="Text Placeholder 2"/>
          <p:cNvSpPr>
            <a:spLocks noGrp="1"/>
          </p:cNvSpPr>
          <p:nvPr>
            <p:ph type="body" idx="1"/>
          </p:nvPr>
        </p:nvSpPr>
        <p:spPr>
          <a:xfrm>
            <a:off x="893700" y="1417650"/>
            <a:ext cx="7757005" cy="4677634"/>
          </a:xfrm>
        </p:spPr>
        <p:txBody>
          <a:bodyPr/>
          <a:lstStyle/>
          <a:p>
            <a:pPr fontAlgn="base"/>
            <a:r>
              <a:rPr lang="en-US" sz="2000" dirty="0"/>
              <a:t>When </a:t>
            </a:r>
            <a:r>
              <a:rPr lang="en-US" sz="2000" b="1" dirty="0"/>
              <a:t>marginal product</a:t>
            </a:r>
            <a:r>
              <a:rPr lang="en-US" sz="2000" dirty="0"/>
              <a:t> is greater than </a:t>
            </a:r>
            <a:r>
              <a:rPr lang="en-US" sz="2000" b="1" dirty="0"/>
              <a:t>average product</a:t>
            </a:r>
            <a:r>
              <a:rPr lang="en-US" sz="2000" dirty="0"/>
              <a:t>, average product is increasing.</a:t>
            </a:r>
          </a:p>
          <a:p>
            <a:pPr fontAlgn="base"/>
            <a:endParaRPr lang="en-US" sz="2000" dirty="0"/>
          </a:p>
          <a:p>
            <a:pPr fontAlgn="base"/>
            <a:r>
              <a:rPr lang="en-US" sz="2000" dirty="0"/>
              <a:t>When </a:t>
            </a:r>
            <a:r>
              <a:rPr lang="en-US" sz="2000" b="1" dirty="0"/>
              <a:t>marginal product</a:t>
            </a:r>
            <a:r>
              <a:rPr lang="en-US" sz="2000" dirty="0"/>
              <a:t> is less than </a:t>
            </a:r>
            <a:r>
              <a:rPr lang="en-US" sz="2000" b="1" dirty="0"/>
              <a:t>average product</a:t>
            </a:r>
            <a:r>
              <a:rPr lang="en-US" sz="2000" dirty="0"/>
              <a:t>, average product is decreasing</a:t>
            </a:r>
          </a:p>
          <a:p>
            <a:pPr fontAlgn="base"/>
            <a:endParaRPr lang="en-US" sz="2000" dirty="0"/>
          </a:p>
          <a:p>
            <a:pPr fontAlgn="base"/>
            <a:r>
              <a:rPr lang="en-US" sz="2000" dirty="0"/>
              <a:t>When </a:t>
            </a:r>
            <a:r>
              <a:rPr lang="en-US" sz="2000" b="1" dirty="0"/>
              <a:t>marginal product </a:t>
            </a:r>
            <a:r>
              <a:rPr lang="en-US" sz="2000" dirty="0"/>
              <a:t>= </a:t>
            </a:r>
            <a:r>
              <a:rPr lang="en-US" sz="2000" b="1" dirty="0"/>
              <a:t>average product</a:t>
            </a:r>
            <a:r>
              <a:rPr lang="en-US" sz="2000" dirty="0"/>
              <a:t>, average product is at a maximum</a:t>
            </a:r>
          </a:p>
          <a:p>
            <a:endParaRPr lang="en-US" sz="2000" dirty="0"/>
          </a:p>
        </p:txBody>
      </p:sp>
      <p:pic>
        <p:nvPicPr>
          <p:cNvPr id="4" name="Picture 3"/>
          <p:cNvPicPr>
            <a:picLocks noChangeAspect="1"/>
          </p:cNvPicPr>
          <p:nvPr/>
        </p:nvPicPr>
        <p:blipFill>
          <a:blip r:embed="rId2"/>
          <a:stretch>
            <a:fillRect/>
          </a:stretch>
        </p:blipFill>
        <p:spPr>
          <a:xfrm>
            <a:off x="3001617" y="4083438"/>
            <a:ext cx="3439648" cy="2499912"/>
          </a:xfrm>
          <a:prstGeom prst="rect">
            <a:avLst/>
          </a:prstGeom>
        </p:spPr>
      </p:pic>
      <p:sp>
        <p:nvSpPr>
          <p:cNvPr id="5" name="TextBox 4"/>
          <p:cNvSpPr txBox="1"/>
          <p:nvPr/>
        </p:nvSpPr>
        <p:spPr>
          <a:xfrm>
            <a:off x="7110663" y="6304547"/>
            <a:ext cx="2033337" cy="523220"/>
          </a:xfrm>
          <a:prstGeom prst="rect">
            <a:avLst/>
          </a:prstGeom>
          <a:noFill/>
        </p:spPr>
        <p:txBody>
          <a:bodyPr wrap="square" rtlCol="0">
            <a:spAutoFit/>
          </a:bodyPr>
          <a:lstStyle/>
          <a:p>
            <a:r>
              <a:rPr lang="en-US" dirty="0"/>
              <a:t>No Bull Economics, 2014</a:t>
            </a:r>
          </a:p>
        </p:txBody>
      </p:sp>
    </p:spTree>
    <p:extLst>
      <p:ext uri="{BB962C8B-B14F-4D97-AF65-F5344CB8AC3E}">
        <p14:creationId xmlns:p14="http://schemas.microsoft.com/office/powerpoint/2010/main" val="1992176283"/>
      </p:ext>
    </p:extLst>
  </p:cSld>
  <p:clrMapOvr>
    <a:masterClrMapping/>
  </p:clrMapOvr>
</p:sld>
</file>

<file path=ppt/theme/theme1.xml><?xml version="1.0" encoding="utf-8"?>
<a:theme xmlns:a="http://schemas.openxmlformats.org/drawingml/2006/main" name="Anton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Tutorial Slides Chapter 5" id="{5E5EB95E-933F-9C4A-B7B1-722EC4236782}" vid="{9B3FEAA3-8C83-8B43-8EEF-DC36BD39FF71}"/>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Tutorial Slides Chapter 5</Template>
  <TotalTime>720</TotalTime>
  <Words>2981</Words>
  <Application>Microsoft Office PowerPoint</Application>
  <PresentationFormat>On-screen Show (4:3)</PresentationFormat>
  <Paragraphs>491</Paragraphs>
  <Slides>57</Slides>
  <Notes>4</Notes>
  <HiddenSlides>0</HiddenSlides>
  <MMClips>0</MMClips>
  <ScaleCrop>false</ScaleCrop>
  <HeadingPairs>
    <vt:vector size="6" baseType="variant">
      <vt:variant>
        <vt:lpstr>Theme</vt:lpstr>
      </vt:variant>
      <vt:variant>
        <vt:i4>1</vt:i4>
      </vt:variant>
      <vt:variant>
        <vt:lpstr>Embedded OLE Servers</vt:lpstr>
      </vt:variant>
      <vt:variant>
        <vt:i4>2</vt:i4>
      </vt:variant>
      <vt:variant>
        <vt:lpstr>Slide Titles</vt:lpstr>
      </vt:variant>
      <vt:variant>
        <vt:i4>57</vt:i4>
      </vt:variant>
    </vt:vector>
  </HeadingPairs>
  <TitlesOfParts>
    <vt:vector size="60" baseType="lpstr">
      <vt:lpstr>Antonio template</vt:lpstr>
      <vt:lpstr>Worksheet</vt:lpstr>
      <vt:lpstr>Equation</vt:lpstr>
      <vt:lpstr>PRODUCTION THEORY</vt:lpstr>
      <vt:lpstr>Agenda</vt:lpstr>
      <vt:lpstr> CHAPTER REVIEW</vt:lpstr>
      <vt:lpstr>PRODUCTION THEORY</vt:lpstr>
      <vt:lpstr>THE PRODUCTION FUNCTION</vt:lpstr>
      <vt:lpstr>PRODUCTION TABLE</vt:lpstr>
      <vt:lpstr>AVERAGE PRODUCT</vt:lpstr>
      <vt:lpstr>MARGINAL PRODUCT</vt:lpstr>
      <vt:lpstr>MARGINAL AND AVERAGE PRODUCT</vt:lpstr>
      <vt:lpstr>THE LAW OF DIMINISHING RETURNS</vt:lpstr>
      <vt:lpstr>OPTIMIZATION OF INPUTS</vt:lpstr>
      <vt:lpstr>PowerPoint Presentation</vt:lpstr>
      <vt:lpstr>ISOQUANT AND ISOCOST</vt:lpstr>
      <vt:lpstr>ECONOMIC ZONE OF PRODUCTION</vt:lpstr>
      <vt:lpstr>SUBSTITUTING INPUTS</vt:lpstr>
      <vt:lpstr>ISOQUANT CURVES</vt:lpstr>
      <vt:lpstr>MARGINAL RATE OF TECHNICIAL SUBSTITUTION</vt:lpstr>
      <vt:lpstr>ISOCOST CURVES</vt:lpstr>
      <vt:lpstr>ISOCOST CURVE</vt:lpstr>
      <vt:lpstr>MAXIMIZING OUTPUT GIVEN COST</vt:lpstr>
      <vt:lpstr>MINIMIZING COST GIVEN OUTPUT</vt:lpstr>
      <vt:lpstr>RETURNS TO SCALE</vt:lpstr>
      <vt:lpstr>PowerPoint Presentation</vt:lpstr>
      <vt:lpstr>OUTPUT ELASTICITY</vt:lpstr>
      <vt:lpstr>PowerPoint Presentation</vt:lpstr>
      <vt:lpstr>QUESTION 1</vt:lpstr>
      <vt:lpstr>SOLUTION 1</vt:lpstr>
      <vt:lpstr>Next, we substitute the values for marginal product and the unit cost of each type of labour into our profit-maximizing formula:</vt:lpstr>
      <vt:lpstr>b) If the Elwyn Company decides to spend a total of $5,000 on skilled and unskilled labour, how many hours of each type of labour should it hire?</vt:lpstr>
      <vt:lpstr>QUESTION 1 </vt:lpstr>
      <vt:lpstr>QUESTION 2</vt:lpstr>
      <vt:lpstr>QUESTION 2</vt:lpstr>
      <vt:lpstr>SOLUTION 2</vt:lpstr>
      <vt:lpstr>QUESTION 2</vt:lpstr>
      <vt:lpstr>SOLUTION 2</vt:lpstr>
      <vt:lpstr>QUESTION 2</vt:lpstr>
      <vt:lpstr>SOLUTION 2</vt:lpstr>
      <vt:lpstr>QUESTION 2</vt:lpstr>
      <vt:lpstr>SOLUTION 2</vt:lpstr>
      <vt:lpstr>QUESTION 3</vt:lpstr>
      <vt:lpstr>SOLUTION 3</vt:lpstr>
      <vt:lpstr>QUESTION 4</vt:lpstr>
      <vt:lpstr>QUESTION 4</vt:lpstr>
      <vt:lpstr>Solution 4a</vt:lpstr>
      <vt:lpstr>SOLUTION 4b,c</vt:lpstr>
      <vt:lpstr>QUESTION 5</vt:lpstr>
      <vt:lpstr>SOLUTION 5</vt:lpstr>
      <vt:lpstr>QUESTION 6</vt:lpstr>
      <vt:lpstr>QUESTION 6</vt:lpstr>
      <vt:lpstr>SOLUTION 6</vt:lpstr>
      <vt:lpstr>SOLUTION 6</vt:lpstr>
      <vt:lpstr>QUESTION 7</vt:lpstr>
      <vt:lpstr>SOLUTION 7</vt:lpstr>
      <vt:lpstr>QUESTION 7</vt:lpstr>
      <vt:lpstr>QUESTION 7</vt:lpstr>
      <vt:lpstr>QUESTION 7</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PRODUCTION THEORY</dc:title>
  <dc:creator>Brianna Mooney</dc:creator>
  <cp:lastModifiedBy>TARIQ</cp:lastModifiedBy>
  <cp:revision>163</cp:revision>
  <cp:lastPrinted>2017-02-09T19:23:32Z</cp:lastPrinted>
  <dcterms:created xsi:type="dcterms:W3CDTF">2017-10-13T13:02:18Z</dcterms:created>
  <dcterms:modified xsi:type="dcterms:W3CDTF">2019-10-07T01:11:23Z</dcterms:modified>
</cp:coreProperties>
</file>

<file path=docProps/thumbnail.jpeg>
</file>